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420" r:id="rId2"/>
    <p:sldId id="411" r:id="rId3"/>
    <p:sldId id="429" r:id="rId4"/>
    <p:sldId id="257" r:id="rId5"/>
    <p:sldId id="258" r:id="rId6"/>
    <p:sldId id="277" r:id="rId7"/>
    <p:sldId id="428" r:id="rId8"/>
    <p:sldId id="268" r:id="rId9"/>
    <p:sldId id="260" r:id="rId10"/>
    <p:sldId id="263" r:id="rId11"/>
    <p:sldId id="273" r:id="rId12"/>
    <p:sldId id="275" r:id="rId13"/>
    <p:sldId id="274" r:id="rId14"/>
    <p:sldId id="276" r:id="rId15"/>
    <p:sldId id="480" r:id="rId16"/>
    <p:sldId id="430" r:id="rId17"/>
    <p:sldId id="279" r:id="rId18"/>
    <p:sldId id="380" r:id="rId19"/>
    <p:sldId id="376" r:id="rId20"/>
    <p:sldId id="375" r:id="rId21"/>
    <p:sldId id="369" r:id="rId22"/>
    <p:sldId id="370" r:id="rId23"/>
    <p:sldId id="371" r:id="rId24"/>
    <p:sldId id="372" r:id="rId25"/>
    <p:sldId id="456" r:id="rId26"/>
    <p:sldId id="499" r:id="rId27"/>
    <p:sldId id="433" r:id="rId28"/>
    <p:sldId id="431" r:id="rId29"/>
    <p:sldId id="495" r:id="rId30"/>
    <p:sldId id="497" r:id="rId31"/>
    <p:sldId id="481" r:id="rId32"/>
    <p:sldId id="502" r:id="rId33"/>
    <p:sldId id="452" r:id="rId34"/>
    <p:sldId id="453" r:id="rId35"/>
    <p:sldId id="454" r:id="rId36"/>
    <p:sldId id="374" r:id="rId37"/>
    <p:sldId id="382" r:id="rId38"/>
    <p:sldId id="455" r:id="rId39"/>
    <p:sldId id="383" r:id="rId40"/>
    <p:sldId id="384" r:id="rId41"/>
    <p:sldId id="377" r:id="rId42"/>
    <p:sldId id="378" r:id="rId43"/>
    <p:sldId id="457" r:id="rId44"/>
    <p:sldId id="458" r:id="rId45"/>
    <p:sldId id="459" r:id="rId46"/>
    <p:sldId id="460" r:id="rId47"/>
    <p:sldId id="461" r:id="rId48"/>
    <p:sldId id="462" r:id="rId49"/>
    <p:sldId id="464" r:id="rId50"/>
    <p:sldId id="465" r:id="rId51"/>
    <p:sldId id="466" r:id="rId52"/>
    <p:sldId id="463" r:id="rId53"/>
    <p:sldId id="467" r:id="rId54"/>
    <p:sldId id="468" r:id="rId55"/>
    <p:sldId id="469" r:id="rId56"/>
    <p:sldId id="470" r:id="rId57"/>
    <p:sldId id="471" r:id="rId58"/>
    <p:sldId id="472" r:id="rId59"/>
    <p:sldId id="473" r:id="rId60"/>
    <p:sldId id="474" r:id="rId61"/>
    <p:sldId id="475" r:id="rId62"/>
    <p:sldId id="476" r:id="rId63"/>
    <p:sldId id="498" r:id="rId64"/>
    <p:sldId id="477" r:id="rId65"/>
    <p:sldId id="478" r:id="rId66"/>
    <p:sldId id="479" r:id="rId67"/>
    <p:sldId id="437" r:id="rId68"/>
    <p:sldId id="412" r:id="rId69"/>
    <p:sldId id="503" r:id="rId70"/>
    <p:sldId id="416" r:id="rId71"/>
    <p:sldId id="496" r:id="rId72"/>
    <p:sldId id="281" r:id="rId73"/>
    <p:sldId id="282" r:id="rId74"/>
    <p:sldId id="410" r:id="rId75"/>
    <p:sldId id="501" r:id="rId76"/>
    <p:sldId id="280" r:id="rId77"/>
    <p:sldId id="283" r:id="rId78"/>
    <p:sldId id="389" r:id="rId79"/>
    <p:sldId id="436" r:id="rId80"/>
    <p:sldId id="285" r:id="rId81"/>
    <p:sldId id="284" r:id="rId82"/>
    <p:sldId id="438" r:id="rId83"/>
    <p:sldId id="286" r:id="rId84"/>
    <p:sldId id="434" r:id="rId85"/>
    <p:sldId id="390" r:id="rId86"/>
    <p:sldId id="432" r:id="rId87"/>
    <p:sldId id="419" r:id="rId88"/>
    <p:sldId id="399" r:id="rId89"/>
    <p:sldId id="391" r:id="rId90"/>
    <p:sldId id="392" r:id="rId91"/>
    <p:sldId id="393" r:id="rId92"/>
    <p:sldId id="287" r:id="rId93"/>
    <p:sldId id="447" r:id="rId94"/>
    <p:sldId id="310" r:id="rId95"/>
    <p:sldId id="311" r:id="rId96"/>
    <p:sldId id="313" r:id="rId97"/>
    <p:sldId id="314" r:id="rId98"/>
    <p:sldId id="316" r:id="rId99"/>
    <p:sldId id="315" r:id="rId100"/>
    <p:sldId id="321" r:id="rId101"/>
    <p:sldId id="320" r:id="rId102"/>
    <p:sldId id="317" r:id="rId103"/>
    <p:sldId id="318" r:id="rId104"/>
    <p:sldId id="319" r:id="rId105"/>
    <p:sldId id="448" r:id="rId106"/>
    <p:sldId id="322" r:id="rId107"/>
    <p:sldId id="323" r:id="rId108"/>
    <p:sldId id="324" r:id="rId109"/>
    <p:sldId id="325" r:id="rId110"/>
    <p:sldId id="417" r:id="rId111"/>
    <p:sldId id="418" r:id="rId112"/>
    <p:sldId id="327" r:id="rId113"/>
    <p:sldId id="326" r:id="rId114"/>
    <p:sldId id="328" r:id="rId115"/>
    <p:sldId id="329" r:id="rId116"/>
    <p:sldId id="427" r:id="rId117"/>
    <p:sldId id="330" r:id="rId118"/>
    <p:sldId id="332" r:id="rId119"/>
    <p:sldId id="333" r:id="rId120"/>
    <p:sldId id="334" r:id="rId121"/>
    <p:sldId id="335" r:id="rId122"/>
    <p:sldId id="331" r:id="rId123"/>
    <p:sldId id="449" r:id="rId124"/>
    <p:sldId id="336" r:id="rId125"/>
    <p:sldId id="337" r:id="rId126"/>
    <p:sldId id="394" r:id="rId127"/>
    <p:sldId id="450" r:id="rId128"/>
    <p:sldId id="413" r:id="rId129"/>
    <p:sldId id="415" r:id="rId130"/>
    <p:sldId id="414" r:id="rId131"/>
    <p:sldId id="451" r:id="rId132"/>
    <p:sldId id="366" r:id="rId133"/>
    <p:sldId id="367" r:id="rId134"/>
    <p:sldId id="395" r:id="rId135"/>
    <p:sldId id="483" r:id="rId136"/>
    <p:sldId id="484" r:id="rId137"/>
    <p:sldId id="485" r:id="rId138"/>
    <p:sldId id="486" r:id="rId139"/>
    <p:sldId id="487" r:id="rId140"/>
    <p:sldId id="488" r:id="rId141"/>
    <p:sldId id="489" r:id="rId142"/>
    <p:sldId id="490" r:id="rId143"/>
    <p:sldId id="491" r:id="rId144"/>
    <p:sldId id="492" r:id="rId145"/>
    <p:sldId id="493" r:id="rId146"/>
    <p:sldId id="500" r:id="rId147"/>
    <p:sldId id="494" r:id="rId148"/>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9248" autoAdjust="0"/>
    <p:restoredTop sz="94660"/>
  </p:normalViewPr>
  <p:slideViewPr>
    <p:cSldViewPr>
      <p:cViewPr>
        <p:scale>
          <a:sx n="100" d="100"/>
          <a:sy n="100" d="100"/>
        </p:scale>
        <p:origin x="-1920" y="-85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4128"/>
    </p:cViewPr>
  </p:sorterViewPr>
  <p:notesViewPr>
    <p:cSldViewPr>
      <p:cViewPr varScale="1">
        <p:scale>
          <a:sx n="84" d="100"/>
          <a:sy n="84" d="100"/>
        </p:scale>
        <p:origin x="-3768" y="-78"/>
      </p:cViewPr>
      <p:guideLst>
        <p:guide orient="horz" pos="3024"/>
        <p:guide pos="2304"/>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10/4/2022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67</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75</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79</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82</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93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105</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123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127</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131</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144</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16</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38</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43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53</a:t>
            </a:fld>
            <a:endParaRPr lang="en-US"/>
          </a:p>
        </p:txBody>
      </p:sp>
    </p:spTree>
    <p:extLst>
      <p:ext uri="{BB962C8B-B14F-4D97-AF65-F5344CB8AC3E}">
        <p14:creationId xmlns="" xmlns:p14="http://schemas.microsoft.com/office/powerpoint/2010/main" val="391467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64</a:t>
            </a:fld>
            <a:endParaRPr lang="en-US"/>
          </a:p>
        </p:txBody>
      </p:sp>
    </p:spTree>
    <p:extLst>
      <p:ext uri="{BB962C8B-B14F-4D97-AF65-F5344CB8AC3E}">
        <p14:creationId xmlns="" xmlns:p14="http://schemas.microsoft.com/office/powerpoint/2010/main" val="391467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10/4/2022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JAVASCRIPT</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 guarantee that client computer has JavaScript enabled.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Client computers may be unpredictable depending on the operating systems, programs, </a:t>
            </a:r>
            <a:r>
              <a:rPr lang="en-US" sz="2000" dirty="0" err="1" smtClean="0">
                <a:solidFill>
                  <a:schemeClr val="tx1">
                    <a:lumMod val="65000"/>
                    <a:lumOff val="35000"/>
                  </a:schemeClr>
                </a:solidFill>
                <a:latin typeface="Arial" pitchFamily="34" charset="0"/>
                <a:cs typeface="Arial" pitchFamily="34" charset="0"/>
              </a:rPr>
              <a:t>configs</a:t>
            </a:r>
            <a:r>
              <a:rPr lang="en-US" sz="2000" dirty="0" smtClean="0">
                <a:solidFill>
                  <a:schemeClr val="tx1">
                    <a:lumMod val="65000"/>
                    <a:lumOff val="35000"/>
                  </a:schemeClr>
                </a:solidFill>
                <a:latin typeface="Arial" pitchFamily="34" charset="0"/>
                <a:cs typeface="Arial" pitchFamily="34" charset="0"/>
              </a:rPr>
              <a:t>, and browsers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development can be difficult because of the added interactions of different languages that have to interact properly to display a web page.</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CLIENT-SIDE SCRIPTING CONS</a:t>
            </a:r>
            <a:endParaRPr lang="en-US" sz="2500" u="sng" dirty="0">
              <a:solidFill>
                <a:srgbClr val="3366CC"/>
              </a:solidFill>
              <a:latin typeface="Arial Black"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ELEMENT NODE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752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of these properties are only accessible based on the element selected.</a:t>
            </a:r>
          </a:p>
        </p:txBody>
      </p:sp>
      <p:pic>
        <p:nvPicPr>
          <p:cNvPr id="1027" name="Picture 3"/>
          <p:cNvPicPr>
            <a:picLocks noChangeAspect="1" noChangeArrowheads="1"/>
          </p:cNvPicPr>
          <p:nvPr/>
        </p:nvPicPr>
        <p:blipFill>
          <a:blip r:embed="rId2" cstate="print"/>
          <a:srcRect/>
          <a:stretch>
            <a:fillRect/>
          </a:stretch>
        </p:blipFill>
        <p:spPr bwMode="auto">
          <a:xfrm>
            <a:off x="1828800" y="1733550"/>
            <a:ext cx="5523529" cy="2866758"/>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ELEMENT NODE OBJECT</a:t>
            </a:r>
            <a:endParaRPr lang="en-US" sz="2500" u="sng" dirty="0">
              <a:solidFill>
                <a:srgbClr val="3366CC"/>
              </a:solidFill>
              <a:latin typeface="Arial Black" pitchFamily="34" charset="0"/>
            </a:endParaRPr>
          </a:p>
        </p:txBody>
      </p:sp>
      <p:pic>
        <p:nvPicPr>
          <p:cNvPr id="1028" name="Picture 4"/>
          <p:cNvPicPr>
            <a:picLocks noChangeAspect="1" noChangeArrowheads="1"/>
          </p:cNvPicPr>
          <p:nvPr/>
        </p:nvPicPr>
        <p:blipFill>
          <a:blip r:embed="rId2" cstate="print"/>
          <a:srcRect/>
          <a:stretch>
            <a:fillRect/>
          </a:stretch>
        </p:blipFill>
        <p:spPr bwMode="auto">
          <a:xfrm>
            <a:off x="1219200" y="2114550"/>
            <a:ext cx="7065894" cy="14478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 CONTENT MODS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752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 element node object, changes can be made to content in the DOM.</a:t>
            </a:r>
          </a:p>
        </p:txBody>
      </p:sp>
      <p:pic>
        <p:nvPicPr>
          <p:cNvPr id="2050" name="Picture 2"/>
          <p:cNvPicPr>
            <a:picLocks noChangeAspect="1" noChangeArrowheads="1"/>
          </p:cNvPicPr>
          <p:nvPr/>
        </p:nvPicPr>
        <p:blipFill>
          <a:blip r:embed="rId2" cstate="print"/>
          <a:srcRect/>
          <a:stretch>
            <a:fillRect/>
          </a:stretch>
        </p:blipFill>
        <p:spPr bwMode="auto">
          <a:xfrm>
            <a:off x="457200" y="1918464"/>
            <a:ext cx="8153400" cy="103428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33400" y="3085701"/>
            <a:ext cx="7848600" cy="1543449"/>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 NODE MODS</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381000" y="2190750"/>
            <a:ext cx="8382000" cy="1615641"/>
          </a:xfrm>
          <a:prstGeom prst="rect">
            <a:avLst/>
          </a:prstGeom>
          <a:noFill/>
          <a:ln w="9525">
            <a:noFill/>
            <a:miter lim="800000"/>
            <a:headEnd/>
            <a:tailEnd/>
          </a:ln>
        </p:spPr>
      </p:pic>
      <p:sp>
        <p:nvSpPr>
          <p:cNvPr id="8" name="Subtitle 2"/>
          <p:cNvSpPr>
            <a:spLocks noGrp="1"/>
          </p:cNvSpPr>
          <p:nvPr>
            <p:ph type="subTitle" idx="1"/>
          </p:nvPr>
        </p:nvSpPr>
        <p:spPr>
          <a:xfrm>
            <a:off x="304800" y="971550"/>
            <a:ext cx="8610600" cy="1752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 element node object, changes can also be made by adding and removing nodes from the DOM.</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 STYLE MODS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752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 element node object, changes can also be made to the style of the DOM.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encouraged to use a class selector when changing an HTML element style dynamically using JavaScript.</a:t>
            </a:r>
          </a:p>
        </p:txBody>
      </p:sp>
      <p:pic>
        <p:nvPicPr>
          <p:cNvPr id="4101" name="Picture 5"/>
          <p:cNvPicPr>
            <a:picLocks noChangeAspect="1" noChangeArrowheads="1"/>
          </p:cNvPicPr>
          <p:nvPr/>
        </p:nvPicPr>
        <p:blipFill>
          <a:blip r:embed="rId2" cstate="print"/>
          <a:srcRect/>
          <a:stretch>
            <a:fillRect/>
          </a:stretch>
        </p:blipFill>
        <p:spPr bwMode="auto">
          <a:xfrm>
            <a:off x="838200" y="2571750"/>
            <a:ext cx="7416877" cy="219075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EVENTS</a:t>
            </a:r>
            <a:endParaRPr lang="en-US" sz="3500" u="sng" dirty="0">
              <a:solidFill>
                <a:schemeClr val="bg1"/>
              </a:solidFill>
              <a:latin typeface="Arial Black"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EVENTS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event is an action that can be detected by JavaScript and serve as a trigger.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Most of created by inputs from the user, but others can be triggered by the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event is said to be </a:t>
            </a:r>
            <a:r>
              <a:rPr lang="en-US" sz="2000" b="1" dirty="0" smtClean="0">
                <a:solidFill>
                  <a:schemeClr val="tx1">
                    <a:lumMod val="65000"/>
                    <a:lumOff val="35000"/>
                  </a:schemeClr>
                </a:solidFill>
                <a:latin typeface="Arial" pitchFamily="34" charset="0"/>
                <a:cs typeface="Arial" pitchFamily="34" charset="0"/>
              </a:rPr>
              <a:t>triggered</a:t>
            </a:r>
            <a:r>
              <a:rPr lang="en-US" sz="2000" dirty="0" smtClean="0">
                <a:solidFill>
                  <a:schemeClr val="tx1">
                    <a:lumMod val="65000"/>
                    <a:lumOff val="35000"/>
                  </a:schemeClr>
                </a:solidFill>
                <a:latin typeface="Arial" pitchFamily="34" charset="0"/>
                <a:cs typeface="Arial" pitchFamily="34" charset="0"/>
              </a:rPr>
              <a:t>, and then </a:t>
            </a:r>
            <a:r>
              <a:rPr lang="en-US" sz="2000" b="1" dirty="0" smtClean="0">
                <a:solidFill>
                  <a:schemeClr val="tx1">
                    <a:lumMod val="65000"/>
                    <a:lumOff val="35000"/>
                  </a:schemeClr>
                </a:solidFill>
                <a:latin typeface="Arial" pitchFamily="34" charset="0"/>
                <a:cs typeface="Arial" pitchFamily="34" charset="0"/>
              </a:rPr>
              <a:t>caught</a:t>
            </a:r>
            <a:r>
              <a:rPr lang="en-US" sz="2000" dirty="0" smtClean="0">
                <a:solidFill>
                  <a:schemeClr val="tx1">
                    <a:lumMod val="65000"/>
                    <a:lumOff val="35000"/>
                  </a:schemeClr>
                </a:solidFill>
                <a:latin typeface="Arial" pitchFamily="34" charset="0"/>
                <a:cs typeface="Arial" pitchFamily="34" charset="0"/>
              </a:rPr>
              <a:t> by a JavaScript function, and the response is executed.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Event handlers are used to respond to certain events.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HOOKS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2766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be inserted inline, embedded, or on an external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90s, events were historically inserted inline a tag using </a:t>
            </a:r>
            <a:r>
              <a:rPr lang="en-US" sz="2000" b="1" dirty="0" smtClean="0">
                <a:solidFill>
                  <a:schemeClr val="tx1">
                    <a:lumMod val="65000"/>
                    <a:lumOff val="35000"/>
                  </a:schemeClr>
                </a:solidFill>
                <a:latin typeface="Arial" pitchFamily="34" charset="0"/>
                <a:cs typeface="Arial" pitchFamily="34" charset="0"/>
              </a:rPr>
              <a:t>hooks</a:t>
            </a:r>
            <a:r>
              <a:rPr lang="en-US" sz="2000" dirty="0" smtClean="0">
                <a:solidFill>
                  <a:schemeClr val="tx1">
                    <a:lumMod val="65000"/>
                    <a:lumOff val="35000"/>
                  </a:schemeClr>
                </a:solidFill>
                <a:latin typeface="Arial" pitchFamily="34" charset="0"/>
                <a:cs typeface="Arial" pitchFamily="34" charset="0"/>
              </a:rPr>
              <a:t>, but later they were inserted using </a:t>
            </a:r>
            <a:r>
              <a:rPr lang="en-US" sz="2000" b="1" dirty="0" smtClean="0">
                <a:solidFill>
                  <a:schemeClr val="tx1">
                    <a:lumMod val="65000"/>
                    <a:lumOff val="35000"/>
                  </a:schemeClr>
                </a:solidFill>
                <a:latin typeface="Arial" pitchFamily="34" charset="0"/>
                <a:cs typeface="Arial" pitchFamily="34" charset="0"/>
              </a:rPr>
              <a:t>listeners</a:t>
            </a:r>
            <a:r>
              <a:rPr lang="en-US" sz="2000" dirty="0" smtClean="0">
                <a:solidFill>
                  <a:schemeClr val="tx1">
                    <a:lumMod val="65000"/>
                    <a:lumOff val="35000"/>
                  </a:schemeClr>
                </a:solidFill>
                <a:latin typeface="Arial" pitchFamily="34" charset="0"/>
                <a:cs typeface="Arial" pitchFamily="34" charset="0"/>
              </a:rPr>
              <a:t>.</a:t>
            </a:r>
          </a:p>
        </p:txBody>
      </p:sp>
      <p:pic>
        <p:nvPicPr>
          <p:cNvPr id="5123" name="Picture 3"/>
          <p:cNvPicPr>
            <a:picLocks noChangeAspect="1" noChangeArrowheads="1"/>
          </p:cNvPicPr>
          <p:nvPr/>
        </p:nvPicPr>
        <p:blipFill>
          <a:blip r:embed="rId2" cstate="print"/>
          <a:srcRect/>
          <a:stretch>
            <a:fillRect/>
          </a:stretch>
        </p:blipFill>
        <p:spPr bwMode="auto">
          <a:xfrm>
            <a:off x="3657600" y="1385887"/>
            <a:ext cx="5128415" cy="3090863"/>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LISTENERS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idea of listeners is that the HTML is left intact, but JavaScript selects certain elements and adds an event to it.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method is better than using old fashion event hooks because it uncouples the HTML from the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disadvantage is that only one handler can respond to any given element event.</a:t>
            </a:r>
          </a:p>
        </p:txBody>
      </p:sp>
      <p:pic>
        <p:nvPicPr>
          <p:cNvPr id="6146" name="Picture 2"/>
          <p:cNvPicPr>
            <a:picLocks noChangeAspect="1" noChangeArrowheads="1"/>
          </p:cNvPicPr>
          <p:nvPr/>
        </p:nvPicPr>
        <p:blipFill>
          <a:blip r:embed="rId2" cstate="print"/>
          <a:srcRect/>
          <a:stretch>
            <a:fillRect/>
          </a:stretch>
        </p:blipFill>
        <p:spPr bwMode="auto">
          <a:xfrm>
            <a:off x="457200" y="3333750"/>
            <a:ext cx="8305800" cy="772088"/>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LISTENERS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Another way to add listeners is by using functions.</a:t>
            </a:r>
          </a:p>
        </p:txBody>
      </p:sp>
      <p:pic>
        <p:nvPicPr>
          <p:cNvPr id="6147" name="Picture 3"/>
          <p:cNvPicPr>
            <a:picLocks noChangeAspect="1" noChangeArrowheads="1"/>
          </p:cNvPicPr>
          <p:nvPr/>
        </p:nvPicPr>
        <p:blipFill>
          <a:blip r:embed="rId2" cstate="print"/>
          <a:srcRect/>
          <a:stretch>
            <a:fillRect/>
          </a:stretch>
        </p:blipFill>
        <p:spPr bwMode="auto">
          <a:xfrm>
            <a:off x="381000" y="1352550"/>
            <a:ext cx="8382000" cy="1828800"/>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381000" y="3301598"/>
            <a:ext cx="8382000" cy="1556152"/>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Similar to CSS, </a:t>
            </a: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can be inline, embedded, or external.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preferred not to use inline JavaScript because of maintainability and performance reasons.</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LOCATIONS</a:t>
            </a:r>
            <a:endParaRPr lang="en-US" sz="2500" u="sng" dirty="0">
              <a:solidFill>
                <a:srgbClr val="3366CC"/>
              </a:solidFill>
              <a:latin typeface="Arial Black"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BUBBLING</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5029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an event happens on an element, it first runs the handlers on it, then on its parent, then all the way up on other ancestors.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instance, in the blue boxes shown, if all 3 elements(form, div, p) have an event, and p is clicked, the p event will handle first, the div event will handle second, and the form event will handle third.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prevent bubbling the </a:t>
            </a:r>
            <a:r>
              <a:rPr lang="en-US" sz="2000" dirty="0" err="1" smtClean="0">
                <a:solidFill>
                  <a:schemeClr val="tx1">
                    <a:lumMod val="65000"/>
                    <a:lumOff val="35000"/>
                  </a:schemeClr>
                </a:solidFill>
                <a:latin typeface="Arial" pitchFamily="34" charset="0"/>
                <a:cs typeface="Arial" pitchFamily="34" charset="0"/>
              </a:rPr>
              <a:t>event.stopPropagation</a:t>
            </a:r>
            <a:r>
              <a:rPr lang="en-US" sz="2000" dirty="0" smtClean="0">
                <a:solidFill>
                  <a:schemeClr val="tx1">
                    <a:lumMod val="65000"/>
                    <a:lumOff val="35000"/>
                  </a:schemeClr>
                </a:solidFill>
                <a:latin typeface="Arial" pitchFamily="34" charset="0"/>
                <a:cs typeface="Arial" pitchFamily="34" charset="0"/>
              </a:rPr>
              <a:t>() can be used to only run the event clicked on.</a:t>
            </a:r>
          </a:p>
        </p:txBody>
      </p:sp>
      <p:pic>
        <p:nvPicPr>
          <p:cNvPr id="2051" name="Picture 3"/>
          <p:cNvPicPr>
            <a:picLocks noChangeAspect="1" noChangeArrowheads="1"/>
          </p:cNvPicPr>
          <p:nvPr/>
        </p:nvPicPr>
        <p:blipFill>
          <a:blip r:embed="rId2" cstate="print"/>
          <a:srcRect/>
          <a:stretch>
            <a:fillRect/>
          </a:stretch>
        </p:blipFill>
        <p:spPr bwMode="auto">
          <a:xfrm>
            <a:off x="5791200" y="2038350"/>
            <a:ext cx="2683276" cy="2032187"/>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BUBBLING</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590800" y="1047750"/>
            <a:ext cx="3962400" cy="3686233"/>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Event functions pass a parameter called the </a:t>
            </a:r>
            <a:r>
              <a:rPr lang="en-US" sz="2000" b="1" dirty="0" smtClean="0">
                <a:solidFill>
                  <a:schemeClr val="tx1">
                    <a:lumMod val="65000"/>
                    <a:lumOff val="35000"/>
                  </a:schemeClr>
                </a:solidFill>
                <a:latin typeface="Arial" pitchFamily="34" charset="0"/>
                <a:cs typeface="Arial" pitchFamily="34" charset="0"/>
              </a:rPr>
              <a:t>event object</a:t>
            </a:r>
            <a:r>
              <a:rPr lang="en-US" sz="2000" dirty="0" smtClean="0">
                <a:solidFill>
                  <a:schemeClr val="tx1">
                    <a:lumMod val="65000"/>
                    <a:lumOff val="35000"/>
                  </a:schemeClr>
                </a:solidFill>
                <a:latin typeface="Arial" pitchFamily="34" charset="0"/>
                <a:cs typeface="Arial" pitchFamily="34" charset="0"/>
              </a:rPr>
              <a:t>, that provides information about the DOM element.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object has a lot of useful properties and methods such as bubbles, cancelable, and prevent default.</a:t>
            </a:r>
          </a:p>
        </p:txBody>
      </p:sp>
      <p:pic>
        <p:nvPicPr>
          <p:cNvPr id="7" name="Picture 2"/>
          <p:cNvPicPr>
            <a:picLocks noChangeAspect="1" noChangeArrowheads="1"/>
          </p:cNvPicPr>
          <p:nvPr/>
        </p:nvPicPr>
        <p:blipFill>
          <a:blip r:embed="rId2" cstate="print"/>
          <a:srcRect/>
          <a:stretch>
            <a:fillRect/>
          </a:stretch>
        </p:blipFill>
        <p:spPr bwMode="auto">
          <a:xfrm>
            <a:off x="1066800" y="2571750"/>
            <a:ext cx="6400800" cy="213360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417195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Bubbles</a:t>
            </a:r>
            <a:r>
              <a:rPr lang="en-US" sz="2000" dirty="0" smtClean="0">
                <a:solidFill>
                  <a:schemeClr val="tx1">
                    <a:lumMod val="65000"/>
                    <a:lumOff val="35000"/>
                  </a:schemeClr>
                </a:solidFill>
                <a:latin typeface="Arial" pitchFamily="34" charset="0"/>
                <a:cs typeface="Arial" pitchFamily="34" charset="0"/>
              </a:rPr>
              <a:t> is a </a:t>
            </a:r>
            <a:r>
              <a:rPr lang="en-US" sz="2000" dirty="0" err="1" smtClean="0">
                <a:solidFill>
                  <a:schemeClr val="tx1">
                    <a:lumMod val="65000"/>
                    <a:lumOff val="35000"/>
                  </a:schemeClr>
                </a:solidFill>
                <a:latin typeface="Arial" pitchFamily="34" charset="0"/>
                <a:cs typeface="Arial" pitchFamily="34" charset="0"/>
              </a:rPr>
              <a:t>bool</a:t>
            </a:r>
            <a:r>
              <a:rPr lang="en-US" sz="2000" dirty="0" smtClean="0">
                <a:solidFill>
                  <a:schemeClr val="tx1">
                    <a:lumMod val="65000"/>
                    <a:lumOff val="35000"/>
                  </a:schemeClr>
                </a:solidFill>
                <a:latin typeface="Arial" pitchFamily="34" charset="0"/>
                <a:cs typeface="Arial" pitchFamily="34" charset="0"/>
              </a:rPr>
              <a:t> is set to true, so it knows to first check for an event handler at the element, otherwise it will continue to bubble up to the parent searching for this handler, all the way up to the root.  If none is found, the event will remain unhandled.</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Cancelable</a:t>
            </a:r>
            <a:r>
              <a:rPr lang="en-US" sz="2000" dirty="0" smtClean="0">
                <a:solidFill>
                  <a:schemeClr val="tx1">
                    <a:lumMod val="65000"/>
                    <a:lumOff val="35000"/>
                  </a:schemeClr>
                </a:solidFill>
                <a:latin typeface="Arial" pitchFamily="34" charset="0"/>
                <a:cs typeface="Arial" pitchFamily="34" charset="0"/>
              </a:rPr>
              <a:t> is a </a:t>
            </a:r>
            <a:r>
              <a:rPr lang="en-US" sz="2000" dirty="0" err="1" smtClean="0">
                <a:solidFill>
                  <a:schemeClr val="tx1">
                    <a:lumMod val="65000"/>
                    <a:lumOff val="35000"/>
                  </a:schemeClr>
                </a:solidFill>
                <a:latin typeface="Arial" pitchFamily="34" charset="0"/>
                <a:cs typeface="Arial" pitchFamily="34" charset="0"/>
              </a:rPr>
              <a:t>bool</a:t>
            </a:r>
            <a:r>
              <a:rPr lang="en-US" sz="2000" dirty="0" smtClean="0">
                <a:solidFill>
                  <a:schemeClr val="tx1">
                    <a:lumMod val="65000"/>
                    <a:lumOff val="35000"/>
                  </a:schemeClr>
                </a:solidFill>
                <a:latin typeface="Arial" pitchFamily="34" charset="0"/>
                <a:cs typeface="Arial" pitchFamily="34" charset="0"/>
              </a:rPr>
              <a:t> that indicates whether the event can be cancelled.  </a:t>
            </a:r>
          </a:p>
          <a:p>
            <a:pPr algn="l">
              <a:buFont typeface="Arial" pitchFamily="34" charset="0"/>
              <a:buChar char="●"/>
            </a:pPr>
            <a:r>
              <a:rPr lang="en-US" sz="2000" b="1" dirty="0" err="1" smtClean="0">
                <a:solidFill>
                  <a:schemeClr val="tx1">
                    <a:lumMod val="65000"/>
                    <a:lumOff val="35000"/>
                  </a:schemeClr>
                </a:solidFill>
                <a:latin typeface="Arial" pitchFamily="34" charset="0"/>
                <a:cs typeface="Arial" pitchFamily="34" charset="0"/>
              </a:rPr>
              <a:t>PreventDefault</a:t>
            </a:r>
            <a:r>
              <a:rPr lang="en-US" sz="2000" dirty="0" smtClean="0">
                <a:solidFill>
                  <a:schemeClr val="tx1">
                    <a:lumMod val="65000"/>
                    <a:lumOff val="35000"/>
                  </a:schemeClr>
                </a:solidFill>
                <a:latin typeface="Arial" pitchFamily="34" charset="0"/>
                <a:cs typeface="Arial" pitchFamily="34" charset="0"/>
              </a:rPr>
              <a:t> actually cancels a default event.  So if an event is cancellable, the </a:t>
            </a:r>
            <a:r>
              <a:rPr lang="en-US" sz="2000" dirty="0" err="1" smtClean="0">
                <a:solidFill>
                  <a:schemeClr val="tx1">
                    <a:lumMod val="65000"/>
                    <a:lumOff val="35000"/>
                  </a:schemeClr>
                </a:solidFill>
                <a:latin typeface="Arial" pitchFamily="34" charset="0"/>
                <a:cs typeface="Arial" pitchFamily="34" charset="0"/>
              </a:rPr>
              <a:t>preventDefault</a:t>
            </a:r>
            <a:r>
              <a:rPr lang="en-US" sz="2000" dirty="0" smtClean="0">
                <a:solidFill>
                  <a:schemeClr val="tx1">
                    <a:lumMod val="65000"/>
                    <a:lumOff val="35000"/>
                  </a:schemeClr>
                </a:solidFill>
                <a:latin typeface="Arial" pitchFamily="34" charset="0"/>
                <a:cs typeface="Arial" pitchFamily="34" charset="0"/>
              </a:rPr>
              <a:t> function will often follow.  An example is preventing a link from opening up and bypassed with other code.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MOUSE EVENTS</a:t>
            </a:r>
            <a:endParaRPr lang="en-US" sz="2500" u="sng" dirty="0">
              <a:solidFill>
                <a:srgbClr val="3366CC"/>
              </a:solidFill>
              <a:latin typeface="Arial Black"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81000" y="1123950"/>
            <a:ext cx="8308478" cy="36576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KEYBOARD EVENTS</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457200" y="2038350"/>
            <a:ext cx="8138160" cy="18288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09800" y="209550"/>
            <a:ext cx="4648200" cy="4625489"/>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KEYBOARD EVENT EXAMPLE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762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Keyboard events can often be used for filters, that need to re-filter on key-up or key-press events.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381000" y="2724150"/>
            <a:ext cx="8401792" cy="1822361"/>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FORM EVENTS</a:t>
            </a:r>
            <a:endParaRPr lang="en-US" sz="2500" u="sng" dirty="0">
              <a:solidFill>
                <a:srgbClr val="3366CC"/>
              </a:solidFill>
              <a:latin typeface="Arial Black"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1600200" y="1033462"/>
            <a:ext cx="6126185" cy="3748088"/>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FORM EVENT EXAMPLE</a:t>
            </a:r>
            <a:endParaRPr lang="en-US" sz="2500" u="sng" dirty="0">
              <a:solidFill>
                <a:srgbClr val="3366CC"/>
              </a:solidFill>
              <a:latin typeface="Arial Black"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838200" y="1962150"/>
            <a:ext cx="7634259" cy="191928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be injected inline on an .html file as shown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Similar to CSS, this is bad practice, and done less frequently than CSS.</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INLINE</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381000" y="2571750"/>
            <a:ext cx="8382000" cy="814619"/>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FRAME EVENTS</a:t>
            </a:r>
            <a:endParaRPr lang="en-US" sz="2500" u="sng" dirty="0">
              <a:solidFill>
                <a:srgbClr val="3366CC"/>
              </a:solidFill>
              <a:latin typeface="Arial Black"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609600" y="1862875"/>
            <a:ext cx="8001000" cy="2918675"/>
          </a:xfrm>
          <a:prstGeom prst="rect">
            <a:avLst/>
          </a:prstGeom>
          <a:noFill/>
          <a:ln w="9525">
            <a:noFill/>
            <a:miter lim="800000"/>
            <a:headEnd/>
            <a:tailEnd/>
          </a:ln>
        </p:spPr>
      </p:pic>
      <p:sp>
        <p:nvSpPr>
          <p:cNvPr id="7" name="Subtitle 2"/>
          <p:cNvSpPr>
            <a:spLocks noGrp="1"/>
          </p:cNvSpPr>
          <p:nvPr>
            <p:ph type="subTitle" idx="1"/>
          </p:nvPr>
        </p:nvSpPr>
        <p:spPr>
          <a:xfrm>
            <a:off x="304800" y="971550"/>
            <a:ext cx="8839200" cy="1143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Frame events usually run based on the life cycle of the page and run once.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can trigger if user loads page or exits page.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FRAME EVENT EXAMPLE</a:t>
            </a:r>
            <a:endParaRPr lang="en-US" sz="2500" u="sng" dirty="0">
              <a:solidFill>
                <a:srgbClr val="3366CC"/>
              </a:solidFill>
              <a:latin typeface="Arial Black"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1066800" y="2343150"/>
            <a:ext cx="7020983" cy="1181100"/>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COMPATIBILITY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762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browsers interpret keyboard events differently and multiple conditions sometimes have to be defined.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762000" y="2266950"/>
            <a:ext cx="7721274" cy="1724025"/>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CLASSES</a:t>
            </a:r>
            <a:endParaRPr lang="en-US" sz="3500" u="sng" dirty="0">
              <a:solidFill>
                <a:schemeClr val="bg1"/>
              </a:solidFill>
              <a:latin typeface="Arial Black"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 CONSTRUCTORS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JavaScript class is used to define a set of fields and methods that can be recycled to multiple instances.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create a class, a constructor is required followed by instances, that are defined with the ‘new’ reserved word.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1600200" y="2387770"/>
            <a:ext cx="5943600" cy="226043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 PROTOTYPES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Once a constructor is created, it can not be modified unless a prototype is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prototype can add or delete properties and methods from a constructor as shown below.</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133600" y="2343150"/>
            <a:ext cx="4907684" cy="2333625"/>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‘THIS’ NOTATION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990600"/>
          </a:xfrm>
        </p:spPr>
        <p:txBody>
          <a:bodyPr>
            <a:normAutofit fontScale="77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‘this’ notation is often used in JavaScript and refers to the object it belongs to.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it is used outside an object of a vanilla.js file, it pulls the window object.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classes often used by frameworks, it references the global variables and functions of the class.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524000" y="2114550"/>
            <a:ext cx="6247093" cy="2371725"/>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SEQUENCING</a:t>
            </a:r>
            <a:endParaRPr lang="en-US" sz="3500" u="sng" dirty="0">
              <a:solidFill>
                <a:schemeClr val="bg1"/>
              </a:solidFill>
              <a:latin typeface="Arial Black"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PROMISES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742950"/>
            <a:ext cx="44196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promise represents an operation that hasn’t completed yet.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an object that represents the eventual completion or failure of an asynchronous operation.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syntax below, the returned object from </a:t>
            </a:r>
            <a:r>
              <a:rPr lang="en-US" sz="2000" dirty="0" err="1" smtClean="0">
                <a:solidFill>
                  <a:schemeClr val="tx1">
                    <a:lumMod val="65000"/>
                    <a:lumOff val="35000"/>
                  </a:schemeClr>
                </a:solidFill>
                <a:latin typeface="Arial" pitchFamily="34" charset="0"/>
                <a:cs typeface="Arial" pitchFamily="34" charset="0"/>
              </a:rPr>
              <a:t>getData</a:t>
            </a:r>
            <a:r>
              <a:rPr lang="en-US" sz="2000" dirty="0" smtClean="0">
                <a:solidFill>
                  <a:schemeClr val="tx1">
                    <a:lumMod val="65000"/>
                    <a:lumOff val="35000"/>
                  </a:schemeClr>
                </a:solidFill>
                <a:latin typeface="Arial" pitchFamily="34" charset="0"/>
                <a:cs typeface="Arial" pitchFamily="34" charset="0"/>
              </a:rPr>
              <a:t>() will be accessible inside the scope of the provided { } once the request is complete, it will not be accessible outside.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Promises can be chained with .then()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returned states is either resolved, rejected, or pending.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028" name="Picture 4"/>
          <p:cNvPicPr>
            <a:picLocks noChangeAspect="1" noChangeArrowheads="1"/>
          </p:cNvPicPr>
          <p:nvPr/>
        </p:nvPicPr>
        <p:blipFill>
          <a:blip r:embed="rId2" cstate="print"/>
          <a:srcRect/>
          <a:stretch>
            <a:fillRect/>
          </a:stretch>
        </p:blipFill>
        <p:spPr bwMode="auto">
          <a:xfrm>
            <a:off x="4876800" y="1504950"/>
            <a:ext cx="3847290" cy="2127324"/>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ASYNC / AWAIT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1828800"/>
          </a:xfrm>
        </p:spPr>
        <p:txBody>
          <a:bodyPr>
            <a:normAutofit/>
          </a:bodyPr>
          <a:lstStyle/>
          <a:p>
            <a:pPr algn="l">
              <a:buFont typeface="Arial" pitchFamily="34" charset="0"/>
              <a:buChar char="●"/>
            </a:pPr>
            <a:r>
              <a:rPr lang="en-US" sz="2100" dirty="0" smtClean="0">
                <a:solidFill>
                  <a:schemeClr val="tx1">
                    <a:lumMod val="65000"/>
                    <a:lumOff val="35000"/>
                  </a:schemeClr>
                </a:solidFill>
                <a:latin typeface="Arial" pitchFamily="34" charset="0"/>
                <a:cs typeface="Arial" pitchFamily="34" charset="0"/>
              </a:rPr>
              <a:t>The</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Consolas" pitchFamily="49" charset="0"/>
                <a:cs typeface="Arial" pitchFamily="34" charset="0"/>
              </a:rPr>
              <a:t>Async</a:t>
            </a:r>
            <a:r>
              <a:rPr lang="en-US" sz="2000" b="1" dirty="0" smtClean="0">
                <a:solidFill>
                  <a:srgbClr val="0070C0"/>
                </a:solidFill>
                <a:latin typeface="Consolas" pitchFamily="49" charset="0"/>
                <a:cs typeface="Arial" pitchFamily="34" charset="0"/>
              </a:rPr>
              <a:t>/Await</a:t>
            </a:r>
            <a:r>
              <a:rPr lang="en-US" sz="2000" dirty="0" smtClean="0">
                <a:solidFill>
                  <a:schemeClr val="tx1">
                    <a:lumMod val="65000"/>
                    <a:lumOff val="35000"/>
                  </a:schemeClr>
                </a:solidFill>
                <a:latin typeface="Arial" pitchFamily="34" charset="0"/>
                <a:cs typeface="Arial" pitchFamily="34" charset="0"/>
              </a:rPr>
              <a:t> syntax is an alternative way to make promises easier to code so that they are sequential.</a:t>
            </a:r>
          </a:p>
          <a:p>
            <a:pPr algn="l">
              <a:buFont typeface="Arial" pitchFamily="34" charset="0"/>
              <a:buChar char="●"/>
            </a:pPr>
            <a:r>
              <a:rPr lang="en-US" sz="2100" dirty="0" smtClean="0">
                <a:solidFill>
                  <a:schemeClr val="tx1">
                    <a:lumMod val="65000"/>
                    <a:lumOff val="35000"/>
                  </a:schemeClr>
                </a:solidFill>
                <a:latin typeface="Arial" pitchFamily="34" charset="0"/>
                <a:cs typeface="Arial" pitchFamily="34" charset="0"/>
              </a:rPr>
              <a:t>The</a:t>
            </a:r>
            <a:r>
              <a:rPr lang="en-US" sz="2000" b="1" dirty="0" smtClean="0">
                <a:solidFill>
                  <a:srgbClr val="0070C0"/>
                </a:solidFill>
                <a:latin typeface="Consolas" pitchFamily="49" charset="0"/>
                <a:cs typeface="Arial" pitchFamily="34" charset="0"/>
              </a:rPr>
              <a:t> </a:t>
            </a:r>
            <a:r>
              <a:rPr lang="en-US" sz="2000" b="1" dirty="0" err="1" smtClean="0">
                <a:solidFill>
                  <a:srgbClr val="0070C0"/>
                </a:solidFill>
                <a:latin typeface="Consolas" pitchFamily="49" charset="0"/>
                <a:cs typeface="Arial" pitchFamily="34" charset="0"/>
              </a:rPr>
              <a:t>Async</a:t>
            </a:r>
            <a:r>
              <a:rPr lang="en-US" sz="2000" dirty="0" smtClean="0">
                <a:solidFill>
                  <a:schemeClr val="tx1">
                    <a:lumMod val="65000"/>
                    <a:lumOff val="35000"/>
                  </a:schemeClr>
                </a:solidFill>
                <a:latin typeface="Arial" pitchFamily="34" charset="0"/>
                <a:cs typeface="Arial" pitchFamily="34" charset="0"/>
              </a:rPr>
              <a:t> syntax is used before the function definition, and </a:t>
            </a:r>
            <a:r>
              <a:rPr lang="en-US" sz="2000" b="1" dirty="0" smtClean="0">
                <a:solidFill>
                  <a:srgbClr val="0070C0"/>
                </a:solidFill>
                <a:latin typeface="Consolas" pitchFamily="49" charset="0"/>
                <a:cs typeface="Arial" pitchFamily="34" charset="0"/>
              </a:rPr>
              <a:t>await</a:t>
            </a:r>
            <a:r>
              <a:rPr lang="en-US" sz="2000" dirty="0" smtClean="0">
                <a:solidFill>
                  <a:schemeClr val="tx1">
                    <a:lumMod val="65000"/>
                    <a:lumOff val="35000"/>
                  </a:schemeClr>
                </a:solidFill>
                <a:latin typeface="Arial" pitchFamily="34" charset="0"/>
                <a:cs typeface="Arial" pitchFamily="34" charset="0"/>
              </a:rPr>
              <a:t> is used before the function call.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easier to see process flow as opposed to promises.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3076" name="Picture 4"/>
          <p:cNvPicPr>
            <a:picLocks noChangeAspect="1" noChangeArrowheads="1"/>
          </p:cNvPicPr>
          <p:nvPr/>
        </p:nvPicPr>
        <p:blipFill>
          <a:blip r:embed="rId2" cstate="print"/>
          <a:srcRect/>
          <a:stretch>
            <a:fillRect/>
          </a:stretch>
        </p:blipFill>
        <p:spPr bwMode="auto">
          <a:xfrm>
            <a:off x="1524000" y="2952750"/>
            <a:ext cx="6422121" cy="14478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Embedded injection is by adding </a:t>
            </a: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inside a &lt;script&gt; tag inside the .html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location of this tag is very important, because if some scripts rely on previously declared variables, the page will not run if this tag is placed before those variables are declared.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This&lt;script&gt; tag can be placed inside the &lt;head&gt; or &lt;body&gt; tags.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EMBEDDED</a:t>
            </a:r>
            <a:endParaRPr lang="en-US" sz="2500" u="sng" dirty="0">
              <a:solidFill>
                <a:srgbClr val="3366CC"/>
              </a:solidFill>
              <a:latin typeface="Arial Black" pitchFamily="34" charset="0"/>
            </a:endParaRPr>
          </a:p>
        </p:txBody>
      </p:sp>
      <p:pic>
        <p:nvPicPr>
          <p:cNvPr id="4099" name="Picture 3"/>
          <p:cNvPicPr>
            <a:picLocks noChangeAspect="1" noChangeArrowheads="1"/>
          </p:cNvPicPr>
          <p:nvPr/>
        </p:nvPicPr>
        <p:blipFill>
          <a:blip r:embed="rId2" cstate="print"/>
          <a:srcRect/>
          <a:stretch>
            <a:fillRect/>
          </a:stretch>
        </p:blipFill>
        <p:spPr bwMode="auto">
          <a:xfrm>
            <a:off x="457200" y="3181350"/>
            <a:ext cx="8305800" cy="1317032"/>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TIMEOUTS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13716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Timeouts are used to run code after a set duration.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often used for sequencing in full-stack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example usage of a timeout could be to focus on a textbox after certain features of the DOM is loaded.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981200" y="3028950"/>
            <a:ext cx="5325612" cy="912573"/>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OTHER</a:t>
            </a:r>
            <a:endParaRPr lang="en-US" sz="3500" u="sng" dirty="0">
              <a:solidFill>
                <a:schemeClr val="bg1"/>
              </a:solidFill>
              <a:latin typeface="Arial Black"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SERIALIZE</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4582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JavaScript serialize() function is used to generate a </a:t>
            </a:r>
            <a:r>
              <a:rPr lang="en-US" sz="2000" dirty="0" err="1" smtClean="0">
                <a:solidFill>
                  <a:schemeClr val="tx1">
                    <a:lumMod val="65000"/>
                    <a:lumOff val="35000"/>
                  </a:schemeClr>
                </a:solidFill>
                <a:latin typeface="Arial" pitchFamily="34" charset="0"/>
                <a:cs typeface="Arial" pitchFamily="34" charset="0"/>
              </a:rPr>
              <a:t>param</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url</a:t>
            </a:r>
            <a:r>
              <a:rPr lang="en-US" sz="2000" dirty="0" smtClean="0">
                <a:solidFill>
                  <a:schemeClr val="tx1">
                    <a:lumMod val="65000"/>
                    <a:lumOff val="35000"/>
                  </a:schemeClr>
                </a:solidFill>
                <a:latin typeface="Arial" pitchFamily="34" charset="0"/>
                <a:cs typeface="Arial" pitchFamily="34" charset="0"/>
              </a:rPr>
              <a:t> of provided values.</a:t>
            </a:r>
          </a:p>
        </p:txBody>
      </p:sp>
      <p:pic>
        <p:nvPicPr>
          <p:cNvPr id="29698" name="Picture 2"/>
          <p:cNvPicPr>
            <a:picLocks noChangeAspect="1" noChangeArrowheads="1"/>
          </p:cNvPicPr>
          <p:nvPr/>
        </p:nvPicPr>
        <p:blipFill>
          <a:blip r:embed="rId2" cstate="print"/>
          <a:srcRect/>
          <a:stretch>
            <a:fillRect/>
          </a:stretch>
        </p:blipFill>
        <p:spPr bwMode="auto">
          <a:xfrm>
            <a:off x="1905000" y="1962150"/>
            <a:ext cx="4999820" cy="234315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STRINGIFY</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4582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stringify</a:t>
            </a:r>
            <a:r>
              <a:rPr lang="en-US" sz="2000" dirty="0" smtClean="0">
                <a:solidFill>
                  <a:schemeClr val="tx1">
                    <a:lumMod val="65000"/>
                    <a:lumOff val="35000"/>
                  </a:schemeClr>
                </a:solidFill>
                <a:latin typeface="Arial" pitchFamily="34" charset="0"/>
                <a:cs typeface="Arial" pitchFamily="34" charset="0"/>
              </a:rPr>
              <a:t>() function is used to convert a JSON into a string.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can be used to store a JSON into a database that doesn’t inherently take JSON but takes a string like SQL.</a:t>
            </a:r>
          </a:p>
        </p:txBody>
      </p:sp>
      <p:pic>
        <p:nvPicPr>
          <p:cNvPr id="30722" name="Picture 2"/>
          <p:cNvPicPr>
            <a:picLocks noChangeAspect="1" noChangeArrowheads="1"/>
          </p:cNvPicPr>
          <p:nvPr/>
        </p:nvPicPr>
        <p:blipFill>
          <a:blip r:embed="rId2" cstate="print"/>
          <a:srcRect/>
          <a:stretch>
            <a:fillRect/>
          </a:stretch>
        </p:blipFill>
        <p:spPr bwMode="auto">
          <a:xfrm>
            <a:off x="1066800" y="2343150"/>
            <a:ext cx="7322608" cy="12954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JAVASCRIPT ETIQUETTE</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39624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Use lower </a:t>
            </a:r>
            <a:r>
              <a:rPr lang="en-US" sz="2000" dirty="0" err="1" smtClean="0">
                <a:solidFill>
                  <a:schemeClr val="tx1">
                    <a:lumMod val="65000"/>
                    <a:lumOff val="35000"/>
                  </a:schemeClr>
                </a:solidFill>
                <a:latin typeface="Arial" pitchFamily="34" charset="0"/>
                <a:cs typeface="Arial" pitchFamily="34" charset="0"/>
              </a:rPr>
              <a:t>camelCase</a:t>
            </a:r>
            <a:r>
              <a:rPr lang="en-US" sz="2000" dirty="0" smtClean="0">
                <a:solidFill>
                  <a:schemeClr val="tx1">
                    <a:lumMod val="65000"/>
                    <a:lumOff val="35000"/>
                  </a:schemeClr>
                </a:solidFill>
                <a:latin typeface="Arial" pitchFamily="34" charset="0"/>
                <a:cs typeface="Arial" pitchFamily="34" charset="0"/>
              </a:rPr>
              <a:t> on variable names.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Indent and group code properly like an outline.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Add spaces around operators.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Add a comment above every scope of code.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Avoid line lengths longer than 80 chars for readability reasons.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Place the brackets using K&amp;R notation instead of </a:t>
            </a:r>
            <a:r>
              <a:rPr lang="en-US" sz="2000" dirty="0" err="1" smtClean="0">
                <a:solidFill>
                  <a:schemeClr val="tx1">
                    <a:lumMod val="65000"/>
                    <a:lumOff val="35000"/>
                  </a:schemeClr>
                </a:solidFill>
                <a:latin typeface="Arial" pitchFamily="34" charset="0"/>
                <a:cs typeface="Arial" pitchFamily="34" charset="0"/>
              </a:rPr>
              <a:t>Allman</a:t>
            </a:r>
            <a:r>
              <a:rPr lang="en-US" sz="2000" dirty="0" smtClean="0">
                <a:solidFill>
                  <a:schemeClr val="tx1">
                    <a:lumMod val="65000"/>
                    <a:lumOff val="35000"/>
                  </a:schemeClr>
                </a:solidFill>
                <a:latin typeface="Arial" pitchFamily="34" charset="0"/>
                <a:cs typeface="Arial" pitchFamily="34" charset="0"/>
              </a:rPr>
              <a:t> notation.</a:t>
            </a:r>
          </a:p>
        </p:txBody>
      </p:sp>
      <p:pic>
        <p:nvPicPr>
          <p:cNvPr id="1026" name="Picture 2"/>
          <p:cNvPicPr>
            <a:picLocks noChangeAspect="1" noChangeArrowheads="1"/>
          </p:cNvPicPr>
          <p:nvPr/>
        </p:nvPicPr>
        <p:blipFill>
          <a:blip r:embed="rId2" cstate="print"/>
          <a:srcRect/>
          <a:stretch>
            <a:fillRect/>
          </a:stretch>
        </p:blipFill>
        <p:spPr bwMode="auto">
          <a:xfrm>
            <a:off x="4800600" y="1047750"/>
            <a:ext cx="3276600" cy="3422768"/>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Flash is a vector based drawing and animation program.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Flash uses it’s own JavaScript language called </a:t>
            </a:r>
            <a:r>
              <a:rPr lang="en-US" sz="2000" dirty="0" err="1" smtClean="0">
                <a:solidFill>
                  <a:schemeClr val="tx1">
                    <a:lumMod val="65000"/>
                    <a:lumOff val="35000"/>
                  </a:schemeClr>
                </a:solidFill>
                <a:latin typeface="Arial" pitchFamily="34" charset="0"/>
                <a:cs typeface="Arial" pitchFamily="34" charset="0"/>
              </a:rPr>
              <a:t>ActionScript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Flash is often used for animated advertisements and online games.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Flash objects are in an SWF format and are included within an HTML document via the &lt;object&gt; tag.  This SWF is downloaded by the browser and displayed.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Browsers no longer support Flash as of Dec 2020 because of annoying updates and security issues.</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FLASH</a:t>
            </a:r>
            <a:endParaRPr lang="en-US" sz="2500" u="sng" dirty="0">
              <a:solidFill>
                <a:srgbClr val="3366CC"/>
              </a:solidFill>
              <a:latin typeface="Arial Black"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FLASH</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133600" y="971550"/>
            <a:ext cx="5486400" cy="3921116"/>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AJAX</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Asynchronous JavaScript with XML </a:t>
            </a:r>
            <a:r>
              <a:rPr lang="en-US" sz="2000" dirty="0" smtClean="0">
                <a:solidFill>
                  <a:schemeClr val="tx1">
                    <a:lumMod val="65000"/>
                    <a:lumOff val="35000"/>
                  </a:schemeClr>
                </a:solidFill>
                <a:latin typeface="Arial" pitchFamily="34" charset="0"/>
                <a:cs typeface="Arial" pitchFamily="34" charset="0"/>
              </a:rPr>
              <a:t>(AJAX) is a system used to send message back to the server without interrupting the state of the current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AJAX is a style of website development that makes use of JavaScript to be responsive and asynchronous.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asynchronous requests are done using the </a:t>
            </a:r>
            <a:r>
              <a:rPr lang="en-US" sz="2000" dirty="0" err="1" smtClean="0">
                <a:solidFill>
                  <a:schemeClr val="tx1">
                    <a:lumMod val="65000"/>
                    <a:lumOff val="35000"/>
                  </a:schemeClr>
                </a:solidFill>
                <a:latin typeface="Arial" pitchFamily="34" charset="0"/>
                <a:cs typeface="Arial" pitchFamily="34" charset="0"/>
              </a:rPr>
              <a:t>XMLHttpRequest</a:t>
            </a:r>
            <a:r>
              <a:rPr lang="en-US" sz="2000" dirty="0" smtClean="0">
                <a:solidFill>
                  <a:schemeClr val="tx1">
                    <a:lumMod val="65000"/>
                    <a:lumOff val="35000"/>
                  </a:schemeClr>
                </a:solidFill>
                <a:latin typeface="Arial" pitchFamily="34" charset="0"/>
                <a:cs typeface="Arial" pitchFamily="34" charset="0"/>
              </a:rPr>
              <a:t> object.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AJAX responses are captures as events in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AJAX delivers better website continuity by keeping server calls asynchronous.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AJAX</a:t>
            </a:r>
            <a:endParaRPr lang="en-US" sz="2500" u="sng" dirty="0">
              <a:solidFill>
                <a:srgbClr val="3366CC"/>
              </a:solidFill>
              <a:latin typeface="Arial Black"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2514600" y="1123950"/>
            <a:ext cx="3810000" cy="3736224"/>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SYNCHRONOUS</a:t>
            </a:r>
            <a:endParaRPr lang="en-US" sz="2500" u="sng" dirty="0">
              <a:solidFill>
                <a:srgbClr val="3366CC"/>
              </a:solidFill>
              <a:latin typeface="Arial Black"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2590800" y="1047750"/>
            <a:ext cx="4483763" cy="372080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External injection is by importing JavaScript through a separate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Internal custom </a:t>
            </a: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files can be imported as well as libraries hosted on the internet such as JQuery.js, Moment.js, and Toastr.js.</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EXTERNAL</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57200" y="3333750"/>
            <a:ext cx="8305800" cy="1290118"/>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ASYNCHRONOUS</a:t>
            </a:r>
            <a:endParaRPr lang="en-US" sz="2500" u="sng" dirty="0">
              <a:solidFill>
                <a:srgbClr val="3366CC"/>
              </a:solidFill>
              <a:latin typeface="Arial Black"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2590800" y="1047750"/>
            <a:ext cx="3779044" cy="394335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AJAX</a:t>
            </a:r>
            <a:endParaRPr lang="en-US" sz="2500" u="sng" dirty="0">
              <a:solidFill>
                <a:srgbClr val="3366CC"/>
              </a:solidFill>
              <a:latin typeface="Arial Black"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2514600" y="971550"/>
            <a:ext cx="4964538" cy="3962400"/>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STANDARD HTTP VS AJAX</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762000" y="1123950"/>
            <a:ext cx="3490912" cy="3757612"/>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5181600" y="1123950"/>
            <a:ext cx="3436272" cy="3726802"/>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80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be described in a presentation, validation, and asynchronous layers.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presentation layer is where JavaScript alters the frontend HTML that is visible to the user.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validation layer is where JavaScript makes sure a form has proper inputs from the user.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asynchronous layer is where requests are made to the server for </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LAYERS</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181600" y="1047750"/>
            <a:ext cx="3714750" cy="3790950"/>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EXERCISES</a:t>
            </a:r>
            <a:endParaRPr lang="en-US" sz="3500" u="sng" dirty="0">
              <a:solidFill>
                <a:schemeClr val="bg1"/>
              </a:solidFill>
              <a:latin typeface="Arial Black"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304800" y="819150"/>
            <a:ext cx="8305800" cy="4038600"/>
          </a:xfrm>
          <a:ln>
            <a:noFill/>
          </a:ln>
        </p:spPr>
        <p:txBody>
          <a:bodyPr>
            <a:normAutofit fontScale="92500" lnSpcReduction="10000"/>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Given:</a:t>
            </a:r>
          </a:p>
          <a:p>
            <a:pPr lvl="1" algn="l"/>
            <a:r>
              <a:rPr lang="en-US" sz="1700" b="1" dirty="0" smtClean="0">
                <a:solidFill>
                  <a:srgbClr val="3366CC"/>
                </a:solidFill>
                <a:latin typeface="Consolas" pitchFamily="49" charset="0"/>
                <a:cs typeface="Arial" pitchFamily="34" charset="0"/>
              </a:rPr>
              <a:t>let a1 = ‘first’;</a:t>
            </a:r>
          </a:p>
          <a:p>
            <a:pPr lvl="1" algn="l"/>
            <a:r>
              <a:rPr lang="en-US" sz="1700" b="1" dirty="0" smtClean="0">
                <a:solidFill>
                  <a:srgbClr val="3366CC"/>
                </a:solidFill>
                <a:latin typeface="Consolas" pitchFamily="49" charset="0"/>
                <a:cs typeface="Arial" pitchFamily="34" charset="0"/>
              </a:rPr>
              <a:t>let a2 = ‘last’;</a:t>
            </a:r>
          </a:p>
          <a:p>
            <a:pPr lvl="1" algn="l"/>
            <a:r>
              <a:rPr lang="en-US" sz="1700" b="1" dirty="0" smtClean="0">
                <a:solidFill>
                  <a:srgbClr val="3366CC"/>
                </a:solidFill>
                <a:latin typeface="Consolas" pitchFamily="49" charset="0"/>
                <a:cs typeface="Arial" pitchFamily="34" charset="0"/>
              </a:rPr>
              <a:t>lat a3 = ‘id’;</a:t>
            </a:r>
          </a:p>
          <a:p>
            <a:pPr lvl="1" algn="l"/>
            <a:r>
              <a:rPr lang="en-US" sz="1700" b="1" dirty="0" smtClean="0">
                <a:solidFill>
                  <a:srgbClr val="3366CC"/>
                </a:solidFill>
                <a:latin typeface="Consolas" pitchFamily="49" charset="0"/>
                <a:cs typeface="Arial" pitchFamily="34" charset="0"/>
              </a:rPr>
              <a:t>Let a4 = ‘   A </a:t>
            </a:r>
            <a:r>
              <a:rPr lang="en-US" sz="1700" b="1" dirty="0" err="1" smtClean="0">
                <a:solidFill>
                  <a:srgbClr val="3366CC"/>
                </a:solidFill>
                <a:latin typeface="Consolas" pitchFamily="49" charset="0"/>
                <a:cs typeface="Arial" pitchFamily="34" charset="0"/>
              </a:rPr>
              <a:t>A</a:t>
            </a:r>
            <a:r>
              <a:rPr lang="en-US" sz="1700" b="1" dirty="0" smtClean="0">
                <a:solidFill>
                  <a:srgbClr val="3366CC"/>
                </a:solidFill>
                <a:latin typeface="Consolas" pitchFamily="49" charset="0"/>
                <a:cs typeface="Arial" pitchFamily="34" charset="0"/>
              </a:rPr>
              <a:t>  </a:t>
            </a:r>
            <a:r>
              <a:rPr lang="en-US" sz="1700" b="1" dirty="0" err="1" smtClean="0">
                <a:solidFill>
                  <a:srgbClr val="3366CC"/>
                </a:solidFill>
                <a:latin typeface="Consolas" pitchFamily="49" charset="0"/>
                <a:cs typeface="Arial" pitchFamily="34" charset="0"/>
              </a:rPr>
              <a:t>A</a:t>
            </a:r>
            <a:r>
              <a:rPr lang="en-US" sz="1700" b="1" dirty="0" smtClean="0">
                <a:solidFill>
                  <a:srgbClr val="3366CC"/>
                </a:solidFill>
                <a:latin typeface="Consolas" pitchFamily="49" charset="0"/>
                <a:cs typeface="Arial" pitchFamily="34" charset="0"/>
              </a:rPr>
              <a:t>   </a:t>
            </a:r>
            <a:r>
              <a:rPr lang="en-US" sz="1700" b="1" dirty="0" err="1" smtClean="0">
                <a:solidFill>
                  <a:srgbClr val="3366CC"/>
                </a:solidFill>
                <a:latin typeface="Consolas" pitchFamily="49" charset="0"/>
                <a:cs typeface="Arial" pitchFamily="34" charset="0"/>
              </a:rPr>
              <a:t>A</a:t>
            </a:r>
            <a:r>
              <a:rPr lang="en-US" sz="1700" b="1" dirty="0" smtClean="0">
                <a:solidFill>
                  <a:srgbClr val="3366CC"/>
                </a:solidFill>
                <a:latin typeface="Consolas" pitchFamily="49" charset="0"/>
                <a:cs typeface="Arial" pitchFamily="34" charset="0"/>
              </a:rPr>
              <a:t>   ’</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Exercises: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Capitalize all the letters of a1 so the output is: </a:t>
            </a:r>
            <a:r>
              <a:rPr lang="en-US" sz="1600" b="1" dirty="0" smtClean="0">
                <a:solidFill>
                  <a:srgbClr val="3366CC"/>
                </a:solidFill>
                <a:latin typeface="Consolas" pitchFamily="49" charset="0"/>
                <a:cs typeface="Arial" pitchFamily="34" charset="0"/>
              </a:rPr>
              <a:t>FIRST</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Capitalize the 1</a:t>
            </a:r>
            <a:r>
              <a:rPr lang="en-US" sz="1600" baseline="30000" dirty="0" smtClean="0">
                <a:solidFill>
                  <a:schemeClr val="tx1">
                    <a:lumMod val="65000"/>
                    <a:lumOff val="35000"/>
                  </a:schemeClr>
                </a:solidFill>
                <a:latin typeface="Arial" pitchFamily="34" charset="0"/>
                <a:cs typeface="Arial" pitchFamily="34" charset="0"/>
              </a:rPr>
              <a:t>st</a:t>
            </a:r>
            <a:r>
              <a:rPr lang="en-US" sz="1600" dirty="0" smtClean="0">
                <a:solidFill>
                  <a:schemeClr val="tx1">
                    <a:lumMod val="65000"/>
                    <a:lumOff val="35000"/>
                  </a:schemeClr>
                </a:solidFill>
                <a:latin typeface="Arial" pitchFamily="34" charset="0"/>
                <a:cs typeface="Arial" pitchFamily="34" charset="0"/>
              </a:rPr>
              <a:t> letter of a1 so the output is: </a:t>
            </a:r>
            <a:r>
              <a:rPr lang="en-US" sz="1600" b="1" dirty="0" smtClean="0">
                <a:solidFill>
                  <a:srgbClr val="3366CC"/>
                </a:solidFill>
                <a:latin typeface="Consolas" pitchFamily="49" charset="0"/>
                <a:cs typeface="Arial" pitchFamily="34" charset="0"/>
              </a:rPr>
              <a:t>First</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Concatenate a1, a2, and a3 so the output is: </a:t>
            </a:r>
            <a:r>
              <a:rPr lang="en-US" sz="1600" b="1" dirty="0" smtClean="0">
                <a:solidFill>
                  <a:srgbClr val="3366CC"/>
                </a:solidFill>
                <a:latin typeface="Consolas" pitchFamily="49" charset="0"/>
                <a:cs typeface="Arial" pitchFamily="34" charset="0"/>
              </a:rPr>
              <a:t>first, last (id)</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On that last output string, replace ‘first’ with ‘john’ and ‘last’ with ‘smith’ so the output is: </a:t>
            </a:r>
            <a:r>
              <a:rPr lang="en-US" sz="1600" b="1" dirty="0" smtClean="0">
                <a:solidFill>
                  <a:srgbClr val="3366CC"/>
                </a:solidFill>
                <a:latin typeface="Consolas" pitchFamily="49" charset="0"/>
                <a:cs typeface="Arial" pitchFamily="34" charset="0"/>
              </a:rPr>
              <a:t>john, smith (id)</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On that last output string, use a string method to return smith so the output is: </a:t>
            </a:r>
            <a:r>
              <a:rPr lang="en-US" sz="1600" b="1" dirty="0" smtClean="0">
                <a:solidFill>
                  <a:srgbClr val="3366CC"/>
                </a:solidFill>
                <a:latin typeface="Consolas" pitchFamily="49" charset="0"/>
                <a:cs typeface="Arial" pitchFamily="34" charset="0"/>
              </a:rPr>
              <a:t>smith</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Remove the trailing and leading white space from a4 and replace all As with Bs so the output is: </a:t>
            </a:r>
            <a:r>
              <a:rPr lang="en-US" sz="1600" b="1" dirty="0" smtClean="0">
                <a:solidFill>
                  <a:srgbClr val="3366CC"/>
                </a:solidFill>
                <a:latin typeface="Consolas" pitchFamily="49" charset="0"/>
                <a:cs typeface="Arial" pitchFamily="34" charset="0"/>
              </a:rPr>
              <a:t>B </a:t>
            </a:r>
            <a:r>
              <a:rPr lang="en-US" sz="1600" b="1" dirty="0" err="1" smtClean="0">
                <a:solidFill>
                  <a:srgbClr val="3366CC"/>
                </a:solidFill>
                <a:latin typeface="Consolas" pitchFamily="49" charset="0"/>
                <a:cs typeface="Arial" pitchFamily="34" charset="0"/>
              </a:rPr>
              <a:t>B</a:t>
            </a:r>
            <a:r>
              <a:rPr lang="en-US" sz="1600" b="1" dirty="0" smtClean="0">
                <a:solidFill>
                  <a:srgbClr val="3366CC"/>
                </a:solidFill>
                <a:latin typeface="Consolas" pitchFamily="49" charset="0"/>
                <a:cs typeface="Arial" pitchFamily="34" charset="0"/>
              </a:rPr>
              <a:t>  </a:t>
            </a:r>
            <a:r>
              <a:rPr lang="en-US" sz="1600" b="1" dirty="0" err="1" smtClean="0">
                <a:solidFill>
                  <a:srgbClr val="3366CC"/>
                </a:solidFill>
                <a:latin typeface="Consolas" pitchFamily="49" charset="0"/>
                <a:cs typeface="Arial" pitchFamily="34" charset="0"/>
              </a:rPr>
              <a:t>B</a:t>
            </a:r>
            <a:r>
              <a:rPr lang="en-US" sz="1600" b="1" dirty="0" smtClean="0">
                <a:solidFill>
                  <a:srgbClr val="3366CC"/>
                </a:solidFill>
                <a:latin typeface="Consolas" pitchFamily="49" charset="0"/>
                <a:cs typeface="Arial" pitchFamily="34" charset="0"/>
              </a:rPr>
              <a:t>   </a:t>
            </a:r>
            <a:r>
              <a:rPr lang="en-US" sz="1600" b="1" dirty="0" err="1" smtClean="0">
                <a:solidFill>
                  <a:srgbClr val="3366CC"/>
                </a:solidFill>
                <a:latin typeface="Consolas" pitchFamily="49" charset="0"/>
                <a:cs typeface="Arial" pitchFamily="34" charset="0"/>
              </a:rPr>
              <a:t>B</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Create a string that displays the current date in this format: </a:t>
            </a:r>
            <a:r>
              <a:rPr lang="en-US" sz="1600" b="1" dirty="0" smtClean="0">
                <a:solidFill>
                  <a:srgbClr val="3366CC"/>
                </a:solidFill>
                <a:latin typeface="Consolas" pitchFamily="49" charset="0"/>
                <a:cs typeface="Arial" pitchFamily="34" charset="0"/>
              </a:rPr>
              <a:t>10/02/22</a:t>
            </a:r>
            <a:endParaRPr lang="en-US" sz="1600" dirty="0" smtClean="0">
              <a:solidFill>
                <a:srgbClr val="3366CC"/>
              </a:solidFill>
              <a:latin typeface="Consolas" pitchFamily="49" charset="0"/>
              <a:cs typeface="Arial" pitchFamily="34" charset="0"/>
            </a:endParaRPr>
          </a:p>
          <a:p>
            <a:pPr lvl="1" algn="l">
              <a:buFont typeface="Arial" pitchFamily="34" charset="0"/>
              <a:buChar char="●"/>
            </a:pPr>
            <a:endParaRPr lang="en-US" sz="1600" b="1" dirty="0" smtClean="0">
              <a:solidFill>
                <a:srgbClr val="3366CC"/>
              </a:solidFill>
              <a:latin typeface="Consolas" pitchFamily="49" charset="0"/>
              <a:cs typeface="Arial" pitchFamily="34" charset="0"/>
            </a:endParaRPr>
          </a:p>
        </p:txBody>
      </p:sp>
      <p:sp>
        <p:nvSpPr>
          <p:cNvPr id="7"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 METHODS/DATES</a:t>
            </a:r>
            <a:endParaRPr lang="en-US" sz="2500" u="sng" dirty="0">
              <a:solidFill>
                <a:srgbClr val="3366CC"/>
              </a:solidFill>
              <a:latin typeface="Arial Black"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DATA MANIPULATION</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Given:</a:t>
            </a:r>
          </a:p>
          <a:p>
            <a:pPr lvl="1" algn="l"/>
            <a:r>
              <a:rPr lang="en-US" sz="1600" b="1" dirty="0" smtClean="0">
                <a:solidFill>
                  <a:srgbClr val="3366CC"/>
                </a:solidFill>
                <a:latin typeface="Consolas" pitchFamily="49" charset="0"/>
                <a:cs typeface="Arial" pitchFamily="34" charset="0"/>
              </a:rPr>
              <a:t>let </a:t>
            </a:r>
            <a:r>
              <a:rPr lang="en-US" sz="1600" b="1" dirty="0" err="1" smtClean="0">
                <a:solidFill>
                  <a:srgbClr val="3366CC"/>
                </a:solidFill>
                <a:latin typeface="Consolas" pitchFamily="49" charset="0"/>
                <a:cs typeface="Arial" pitchFamily="34" charset="0"/>
              </a:rPr>
              <a:t>someJson</a:t>
            </a:r>
            <a:r>
              <a:rPr lang="en-US" sz="1600" b="1" dirty="0" smtClean="0">
                <a:solidFill>
                  <a:srgbClr val="3366CC"/>
                </a:solidFill>
                <a:latin typeface="Consolas" pitchFamily="49" charset="0"/>
                <a:cs typeface="Arial" pitchFamily="34" charset="0"/>
              </a:rPr>
              <a:t> = [{_id: 1, a: 15}, {_id: 11, a: 21}, {_id: 4, a: 8}, {_id: 7, a: 42}, {_id: 95, a: 9}];</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Exercises: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an array with only the ‘_id’ field: </a:t>
            </a:r>
            <a:r>
              <a:rPr lang="en-US" sz="1600" b="1" dirty="0" smtClean="0">
                <a:solidFill>
                  <a:srgbClr val="3366CC"/>
                </a:solidFill>
                <a:latin typeface="Consolas" pitchFamily="49" charset="0"/>
                <a:cs typeface="Arial" pitchFamily="34" charset="0"/>
              </a:rPr>
              <a:t>[‘a’, ‘b’]</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an array with objects that have an ‘a’ field larger than 10 and sort by ‘_id’: </a:t>
            </a:r>
          </a:p>
          <a:p>
            <a:pPr lvl="1" algn="l"/>
            <a:r>
              <a:rPr lang="en-US" sz="1600" b="1" dirty="0" smtClean="0">
                <a:solidFill>
                  <a:schemeClr val="tx1">
                    <a:lumMod val="65000"/>
                    <a:lumOff val="35000"/>
                  </a:schemeClr>
                </a:solidFill>
                <a:latin typeface="Arial" pitchFamily="34" charset="0"/>
                <a:cs typeface="Arial" pitchFamily="34" charset="0"/>
              </a:rPr>
              <a:t>	</a:t>
            </a:r>
            <a:r>
              <a:rPr lang="en-US" sz="1600" b="1" dirty="0" smtClean="0">
                <a:solidFill>
                  <a:srgbClr val="3366CC"/>
                </a:solidFill>
                <a:latin typeface="Consolas" pitchFamily="49" charset="0"/>
                <a:cs typeface="Arial" pitchFamily="34" charset="0"/>
              </a:rPr>
              <a:t>[{_id: 1, a: 15}, {_id: 11, a: 21}, {_id: 7, a: 42}] </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an array with a single field b that adds the fields ‘_id’ and ‘a’: </a:t>
            </a:r>
          </a:p>
          <a:p>
            <a:pPr lvl="1" algn="l"/>
            <a:r>
              <a:rPr lang="en-US" sz="1600" b="1" dirty="0" smtClean="0">
                <a:solidFill>
                  <a:schemeClr val="tx1">
                    <a:lumMod val="65000"/>
                    <a:lumOff val="35000"/>
                  </a:schemeClr>
                </a:solidFill>
                <a:latin typeface="Arial" pitchFamily="34" charset="0"/>
                <a:cs typeface="Arial" pitchFamily="34" charset="0"/>
              </a:rPr>
              <a:t>	</a:t>
            </a:r>
            <a:r>
              <a:rPr lang="en-US" sz="1600" b="1" dirty="0" smtClean="0">
                <a:solidFill>
                  <a:srgbClr val="3366CC"/>
                </a:solidFill>
                <a:latin typeface="Consolas" pitchFamily="49" charset="0"/>
                <a:cs typeface="Arial" pitchFamily="34" charset="0"/>
              </a:rPr>
              <a:t>[{b: 16}, {b:32}, {b:12}, {b:49}, {b:104}, {b:5}]</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a single number that is the sum of the ‘a’ field: </a:t>
            </a:r>
            <a:r>
              <a:rPr lang="en-US" sz="1600" b="1" dirty="0" smtClean="0">
                <a:solidFill>
                  <a:srgbClr val="3366CC"/>
                </a:solidFill>
                <a:latin typeface="Consolas" pitchFamily="49" charset="0"/>
                <a:cs typeface="Arial" pitchFamily="34" charset="0"/>
              </a:rPr>
              <a:t>95</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true if array has an item with an ‘_id’ larger than 45: </a:t>
            </a:r>
            <a:r>
              <a:rPr lang="en-US" sz="1600" b="1" dirty="0" smtClean="0">
                <a:solidFill>
                  <a:srgbClr val="3366CC"/>
                </a:solidFill>
                <a:latin typeface="Consolas" pitchFamily="49" charset="0"/>
                <a:cs typeface="Arial" pitchFamily="34" charset="0"/>
              </a:rPr>
              <a:t>true</a:t>
            </a:r>
            <a:endParaRPr lang="en-US" sz="20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Return true if array has every item with an ‘_id’ larger than 45: </a:t>
            </a:r>
            <a:r>
              <a:rPr lang="en-US" sz="1600" b="1" dirty="0" smtClean="0">
                <a:solidFill>
                  <a:srgbClr val="3366CC"/>
                </a:solidFill>
                <a:latin typeface="Consolas" pitchFamily="49" charset="0"/>
                <a:cs typeface="Arial" pitchFamily="34" charset="0"/>
              </a:rPr>
              <a:t>false</a:t>
            </a:r>
            <a:endParaRPr lang="en-US" sz="20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endParaRPr lang="en-US" sz="1600" b="1" dirty="0" smtClean="0">
              <a:solidFill>
                <a:srgbClr val="3366CC"/>
              </a:solidFill>
              <a:latin typeface="Consolas" pitchFamily="49" charset="0"/>
              <a:cs typeface="Arial"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ARRAY ALGORITHMS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Determine if a string is a palindrome(reads same forward and backwards):</a:t>
            </a:r>
          </a:p>
          <a:p>
            <a:pPr algn="l"/>
            <a:r>
              <a:rPr lang="en-US" sz="1600" b="1" dirty="0" smtClean="0">
                <a:solidFill>
                  <a:srgbClr val="3366CC"/>
                </a:solidFill>
                <a:latin typeface="Consolas" pitchFamily="49" charset="0"/>
                <a:cs typeface="Arial" pitchFamily="34" charset="0"/>
              </a:rPr>
              <a:t>palindrome(‘racecar’) //true	</a:t>
            </a:r>
          </a:p>
          <a:p>
            <a:pPr algn="l"/>
            <a:r>
              <a:rPr lang="en-US" sz="1600" b="1" dirty="0" smtClean="0">
                <a:solidFill>
                  <a:srgbClr val="3366CC"/>
                </a:solidFill>
                <a:latin typeface="Consolas" pitchFamily="49" charset="0"/>
                <a:cs typeface="Arial" pitchFamily="34" charset="0"/>
              </a:rPr>
              <a:t>palindrome(‘vehicle’) //false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Get the max value of an array</a:t>
            </a:r>
          </a:p>
          <a:p>
            <a:pPr marL="0" lvl="1" algn="l"/>
            <a:r>
              <a:rPr lang="en-US" sz="1600" b="1" dirty="0" err="1" smtClean="0">
                <a:solidFill>
                  <a:srgbClr val="3366CC"/>
                </a:solidFill>
                <a:latin typeface="Consolas" pitchFamily="49" charset="0"/>
                <a:cs typeface="Arial" pitchFamily="34" charset="0"/>
              </a:rPr>
              <a:t>getMaxValue</a:t>
            </a:r>
            <a:r>
              <a:rPr lang="en-US" sz="1600" b="1" dirty="0" smtClean="0">
                <a:solidFill>
                  <a:srgbClr val="3366CC"/>
                </a:solidFill>
                <a:latin typeface="Consolas" pitchFamily="49" charset="0"/>
                <a:cs typeface="Arial" pitchFamily="34" charset="0"/>
              </a:rPr>
              <a:t>([10,99,1,151,75,8]) //151</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Return the most common token from a provided array:</a:t>
            </a:r>
          </a:p>
          <a:p>
            <a:pPr marL="0" lvl="1" algn="l"/>
            <a:r>
              <a:rPr lang="en-US" sz="1600" b="1" dirty="0" err="1" smtClean="0">
                <a:solidFill>
                  <a:srgbClr val="3366CC"/>
                </a:solidFill>
                <a:latin typeface="Consolas" pitchFamily="49" charset="0"/>
                <a:cs typeface="Arial" pitchFamily="34" charset="0"/>
              </a:rPr>
              <a:t>getCommonToken</a:t>
            </a:r>
            <a:r>
              <a:rPr lang="en-US" sz="1600" b="1" dirty="0" smtClean="0">
                <a:solidFill>
                  <a:srgbClr val="3366CC"/>
                </a:solidFill>
                <a:latin typeface="Consolas" pitchFamily="49" charset="0"/>
                <a:cs typeface="Arial" pitchFamily="34" charset="0"/>
              </a:rPr>
              <a:t>([1,1,2,3,1,2]) //1</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Remove all strings from a provided array</a:t>
            </a:r>
          </a:p>
          <a:p>
            <a:pPr marL="0" lvl="1" algn="l"/>
            <a:r>
              <a:rPr lang="en-US" sz="1600" b="1" dirty="0" err="1" smtClean="0">
                <a:solidFill>
                  <a:srgbClr val="3366CC"/>
                </a:solidFill>
                <a:latin typeface="Consolas" pitchFamily="49" charset="0"/>
                <a:cs typeface="Arial" pitchFamily="34" charset="0"/>
              </a:rPr>
              <a:t>removeStrings</a:t>
            </a:r>
            <a:r>
              <a:rPr lang="en-US" sz="1600" b="1" dirty="0" smtClean="0">
                <a:solidFill>
                  <a:srgbClr val="3366CC"/>
                </a:solidFill>
                <a:latin typeface="Consolas" pitchFamily="49" charset="0"/>
                <a:cs typeface="Arial" pitchFamily="34" charset="0"/>
              </a:rPr>
              <a:t>([51,25,”AB”,90,”C”]) //[51,25,90]</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828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In-line comments are applied with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Multi-line comments are applied with /**/.</a:t>
            </a:r>
          </a:p>
        </p:txBody>
      </p:sp>
      <p:pic>
        <p:nvPicPr>
          <p:cNvPr id="35842" name="Picture 2"/>
          <p:cNvPicPr>
            <a:picLocks noChangeAspect="1" noChangeArrowheads="1"/>
          </p:cNvPicPr>
          <p:nvPr/>
        </p:nvPicPr>
        <p:blipFill>
          <a:blip r:embed="rId2" cstate="print"/>
          <a:srcRect/>
          <a:stretch>
            <a:fillRect/>
          </a:stretch>
        </p:blipFill>
        <p:spPr bwMode="auto">
          <a:xfrm>
            <a:off x="1905000" y="2495550"/>
            <a:ext cx="5184287" cy="159831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VARIABLES</a:t>
            </a:r>
            <a:endParaRPr lang="en-US" sz="3500" u="sng" dirty="0">
              <a:solidFill>
                <a:schemeClr val="bg1"/>
              </a:solidFill>
              <a:latin typeface="Arial Black"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JavaScript, variables are </a:t>
            </a:r>
            <a:r>
              <a:rPr lang="en-US" sz="2000" b="1" dirty="0" smtClean="0">
                <a:solidFill>
                  <a:schemeClr val="tx1">
                    <a:lumMod val="65000"/>
                    <a:lumOff val="35000"/>
                  </a:schemeClr>
                </a:solidFill>
                <a:latin typeface="Arial" pitchFamily="34" charset="0"/>
                <a:cs typeface="Arial" pitchFamily="34" charset="0"/>
              </a:rPr>
              <a:t>dynamically typed</a:t>
            </a:r>
            <a:r>
              <a:rPr lang="en-US" sz="2000" dirty="0" smtClean="0">
                <a:solidFill>
                  <a:schemeClr val="tx1">
                    <a:lumMod val="65000"/>
                    <a:lumOff val="35000"/>
                  </a:schemeClr>
                </a:solidFill>
                <a:latin typeface="Arial" pitchFamily="34" charset="0"/>
                <a:cs typeface="Arial" pitchFamily="34" charset="0"/>
              </a:rPr>
              <a:t>, meaning they are called out with a wild card reserved term like ‘</a:t>
            </a:r>
            <a:r>
              <a:rPr lang="en-US" sz="2000" dirty="0" err="1" smtClean="0">
                <a:solidFill>
                  <a:schemeClr val="tx1">
                    <a:lumMod val="65000"/>
                    <a:lumOff val="35000"/>
                  </a:schemeClr>
                </a:solidFill>
                <a:latin typeface="Arial" pitchFamily="34" charset="0"/>
                <a:cs typeface="Arial" pitchFamily="34" charset="0"/>
              </a:rPr>
              <a:t>var</a:t>
            </a:r>
            <a:r>
              <a:rPr lang="en-US" sz="2000" dirty="0" smtClean="0">
                <a:solidFill>
                  <a:schemeClr val="tx1">
                    <a:lumMod val="65000"/>
                    <a:lumOff val="35000"/>
                  </a:schemeClr>
                </a:solidFill>
                <a:latin typeface="Arial" pitchFamily="34" charset="0"/>
                <a:cs typeface="Arial" pitchFamily="34" charset="0"/>
              </a:rPr>
              <a:t>’, ‘let’, or ‘const’ but their value can change from objects, arrays, strings, numbers…etc.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Their values are assigned to the right of their declarations as shown.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 variable should be re-declared after it is declared once.</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VARIABLES</a:t>
            </a:r>
            <a:endParaRPr lang="en-US" sz="2500" u="sng" dirty="0">
              <a:solidFill>
                <a:srgbClr val="3366CC"/>
              </a:solidFill>
              <a:latin typeface="Arial Black"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838200" y="1962150"/>
            <a:ext cx="7391400" cy="1634771"/>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VARIABLES</a:t>
            </a:r>
            <a:endParaRPr lang="en-US" sz="2500" u="sng" dirty="0">
              <a:solidFill>
                <a:srgbClr val="3366CC"/>
              </a:solidFill>
              <a:latin typeface="Arial Black" pitchFamily="34" charset="0"/>
            </a:endParaRPr>
          </a:p>
        </p:txBody>
      </p:sp>
      <p:pic>
        <p:nvPicPr>
          <p:cNvPr id="38914" name="Picture 2"/>
          <p:cNvPicPr>
            <a:picLocks noChangeAspect="1" noChangeArrowheads="1"/>
          </p:cNvPicPr>
          <p:nvPr/>
        </p:nvPicPr>
        <p:blipFill>
          <a:blip r:embed="rId2" cstate="print"/>
          <a:srcRect/>
          <a:stretch>
            <a:fillRect/>
          </a:stretch>
        </p:blipFill>
        <p:spPr bwMode="auto">
          <a:xfrm>
            <a:off x="1066800" y="1123950"/>
            <a:ext cx="7239000" cy="369576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lum bright="10000" contrast="10000"/>
          </a:blip>
          <a:srcRect/>
          <a:stretch>
            <a:fillRect/>
          </a:stretch>
        </p:blipFill>
        <p:spPr bwMode="auto">
          <a:xfrm>
            <a:off x="3933825" y="1624013"/>
            <a:ext cx="1276350" cy="189547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SCOPE</a:t>
            </a:r>
            <a:endParaRPr lang="en-US" sz="2500" u="sng" dirty="0">
              <a:solidFill>
                <a:srgbClr val="3366CC"/>
              </a:solidFill>
              <a:latin typeface="Arial Black" pitchFamily="34" charset="0"/>
            </a:endParaRPr>
          </a:p>
        </p:txBody>
      </p:sp>
      <p:pic>
        <p:nvPicPr>
          <p:cNvPr id="37890" name="Picture 2"/>
          <p:cNvPicPr>
            <a:picLocks noChangeAspect="1" noChangeArrowheads="1"/>
          </p:cNvPicPr>
          <p:nvPr/>
        </p:nvPicPr>
        <p:blipFill>
          <a:blip r:embed="rId2" cstate="print"/>
          <a:srcRect/>
          <a:stretch>
            <a:fillRect/>
          </a:stretch>
        </p:blipFill>
        <p:spPr bwMode="auto">
          <a:xfrm>
            <a:off x="381000" y="1200150"/>
            <a:ext cx="4308475" cy="1752600"/>
          </a:xfrm>
          <a:prstGeom prst="rect">
            <a:avLst/>
          </a:prstGeom>
          <a:noFill/>
          <a:ln w="9525">
            <a:noFill/>
            <a:miter lim="800000"/>
            <a:headEnd/>
            <a:tailEnd/>
          </a:ln>
        </p:spPr>
      </p:pic>
      <p:pic>
        <p:nvPicPr>
          <p:cNvPr id="37891" name="Picture 3"/>
          <p:cNvPicPr>
            <a:picLocks noChangeAspect="1" noChangeArrowheads="1"/>
          </p:cNvPicPr>
          <p:nvPr/>
        </p:nvPicPr>
        <p:blipFill>
          <a:blip r:embed="rId3" cstate="print"/>
          <a:srcRect/>
          <a:stretch>
            <a:fillRect/>
          </a:stretch>
        </p:blipFill>
        <p:spPr bwMode="auto">
          <a:xfrm>
            <a:off x="4800600" y="2800350"/>
            <a:ext cx="3947474" cy="19050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657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of 2015, using ‘let’ to declare variables has replaced ‘</a:t>
            </a:r>
            <a:r>
              <a:rPr lang="en-US" sz="2000" dirty="0" err="1" smtClean="0">
                <a:solidFill>
                  <a:schemeClr val="tx1">
                    <a:lumMod val="65000"/>
                    <a:lumOff val="35000"/>
                  </a:schemeClr>
                </a:solidFill>
                <a:latin typeface="Arial" pitchFamily="34" charset="0"/>
                <a:cs typeface="Arial" pitchFamily="34" charset="0"/>
              </a:rPr>
              <a:t>var</a:t>
            </a:r>
            <a:r>
              <a:rPr lang="en-US" sz="2000" dirty="0" smtClean="0">
                <a:solidFill>
                  <a:schemeClr val="tx1">
                    <a:lumMod val="65000"/>
                    <a:lumOff val="35000"/>
                  </a:schemeClr>
                </a:solidFill>
                <a:latin typeface="Arial" pitchFamily="34" charset="0"/>
                <a:cs typeface="Arial" pitchFamily="34" charset="0"/>
              </a:rPr>
              <a:t>’ because it is better at handling scope i.e. ‘</a:t>
            </a:r>
            <a:r>
              <a:rPr lang="en-US" sz="2000" dirty="0" err="1" smtClean="0">
                <a:solidFill>
                  <a:schemeClr val="tx1">
                    <a:lumMod val="65000"/>
                    <a:lumOff val="35000"/>
                  </a:schemeClr>
                </a:solidFill>
                <a:latin typeface="Arial" pitchFamily="34" charset="0"/>
                <a:cs typeface="Arial" pitchFamily="34" charset="0"/>
              </a:rPr>
              <a:t>var</a:t>
            </a:r>
            <a:r>
              <a:rPr lang="en-US" sz="2000" dirty="0" smtClean="0">
                <a:solidFill>
                  <a:schemeClr val="tx1">
                    <a:lumMod val="65000"/>
                    <a:lumOff val="35000"/>
                  </a:schemeClr>
                </a:solidFill>
                <a:latin typeface="Arial" pitchFamily="34" charset="0"/>
                <a:cs typeface="Arial" pitchFamily="34" charset="0"/>
              </a:rPr>
              <a:t>’ will be accessible anywhere whereas ‘let’ is only accessible within its scope.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variable declaration ‘const’ is also used but can not be modified downstream and has become the source of many debugging issues.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highly recommended to start variable declarations with ‘let’.</a:t>
            </a: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VARIABLES</a:t>
            </a:r>
            <a:endParaRPr lang="en-US" sz="2500" u="sng" dirty="0">
              <a:solidFill>
                <a:srgbClr val="3366CC"/>
              </a:solidFill>
              <a:latin typeface="Arial Black" pitchFamily="34" charset="0"/>
            </a:endParaRPr>
          </a:p>
        </p:txBody>
      </p:sp>
      <p:pic>
        <p:nvPicPr>
          <p:cNvPr id="32771" name="Picture 3"/>
          <p:cNvPicPr>
            <a:picLocks noChangeAspect="1" noChangeArrowheads="1"/>
          </p:cNvPicPr>
          <p:nvPr/>
        </p:nvPicPr>
        <p:blipFill>
          <a:blip r:embed="rId2" cstate="print"/>
          <a:srcRect/>
          <a:stretch>
            <a:fillRect/>
          </a:stretch>
        </p:blipFill>
        <p:spPr bwMode="auto">
          <a:xfrm>
            <a:off x="2209800" y="3486150"/>
            <a:ext cx="2133600" cy="1066800"/>
          </a:xfrm>
          <a:prstGeom prst="rect">
            <a:avLst/>
          </a:prstGeom>
          <a:noFill/>
          <a:ln w="9525">
            <a:noFill/>
            <a:miter lim="800000"/>
            <a:headEnd/>
            <a:tailEnd/>
          </a:ln>
        </p:spPr>
      </p:pic>
      <p:pic>
        <p:nvPicPr>
          <p:cNvPr id="32772" name="Picture 4"/>
          <p:cNvPicPr>
            <a:picLocks noChangeAspect="1" noChangeArrowheads="1"/>
          </p:cNvPicPr>
          <p:nvPr/>
        </p:nvPicPr>
        <p:blipFill>
          <a:blip r:embed="rId3" cstate="print"/>
          <a:srcRect/>
          <a:stretch>
            <a:fillRect/>
          </a:stretch>
        </p:blipFill>
        <p:spPr bwMode="auto">
          <a:xfrm>
            <a:off x="4648200" y="3181350"/>
            <a:ext cx="2000250" cy="1600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 GROUPING</a:t>
            </a:r>
          </a:p>
        </p:txBody>
      </p:sp>
      <p:pic>
        <p:nvPicPr>
          <p:cNvPr id="32772" name="Picture 4"/>
          <p:cNvPicPr>
            <a:picLocks noChangeAspect="1" noChangeArrowheads="1"/>
          </p:cNvPicPr>
          <p:nvPr/>
        </p:nvPicPr>
        <p:blipFill>
          <a:blip r:embed="rId2" cstate="print"/>
          <a:srcRect/>
          <a:stretch>
            <a:fillRect/>
          </a:stretch>
        </p:blipFill>
        <p:spPr bwMode="auto">
          <a:xfrm>
            <a:off x="609600" y="1733550"/>
            <a:ext cx="2590800" cy="2072640"/>
          </a:xfrm>
          <a:prstGeom prst="rect">
            <a:avLst/>
          </a:prstGeom>
          <a:noFill/>
          <a:ln w="9525">
            <a:noFill/>
            <a:miter lim="800000"/>
            <a:headEnd/>
            <a:tailEnd/>
          </a:ln>
        </p:spPr>
      </p:pic>
      <p:pic>
        <p:nvPicPr>
          <p:cNvPr id="33794" name="Picture 2"/>
          <p:cNvPicPr>
            <a:picLocks noChangeAspect="1" noChangeArrowheads="1"/>
          </p:cNvPicPr>
          <p:nvPr/>
        </p:nvPicPr>
        <p:blipFill>
          <a:blip r:embed="rId3" cstate="print"/>
          <a:srcRect/>
          <a:stretch>
            <a:fillRect/>
          </a:stretch>
        </p:blipFill>
        <p:spPr bwMode="auto">
          <a:xfrm>
            <a:off x="3581400" y="2495550"/>
            <a:ext cx="5110162" cy="63612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 SYNTAX</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534400" cy="1828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Numbers can be written with or without decimals.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Strings can be written with double dashes or single dashes.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 sign is used to assign values to variables.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Arithmetic operators like +  - * / can used to do math on values.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 NOMENCLATURE LIMITATIONS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534400" cy="3886200"/>
          </a:xfrm>
        </p:spPr>
        <p:txBody>
          <a:bodyPr>
            <a:normAutofit fontScale="77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first character must be a letter or an underscore (_). You can't use a number as the first character.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rest of the variable name can include any letter, any number, or the underscore. You can't use any other characters, including spaces, symbols, and punctuation marks.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with the rest of JavaScript, variable names are case sensitive. That is, a variable named </a:t>
            </a:r>
            <a:r>
              <a:rPr lang="en-US" sz="2000" dirty="0" err="1" smtClean="0">
                <a:solidFill>
                  <a:schemeClr val="tx1">
                    <a:lumMod val="65000"/>
                    <a:lumOff val="35000"/>
                  </a:schemeClr>
                </a:solidFill>
                <a:latin typeface="Arial" pitchFamily="34" charset="0"/>
                <a:cs typeface="Arial" pitchFamily="34" charset="0"/>
              </a:rPr>
              <a:t>Interest_Rate</a:t>
            </a:r>
            <a:r>
              <a:rPr lang="en-US" sz="2000" dirty="0" smtClean="0">
                <a:solidFill>
                  <a:schemeClr val="tx1">
                    <a:lumMod val="65000"/>
                    <a:lumOff val="35000"/>
                  </a:schemeClr>
                </a:solidFill>
                <a:latin typeface="Arial" pitchFamily="34" charset="0"/>
                <a:cs typeface="Arial" pitchFamily="34" charset="0"/>
              </a:rPr>
              <a:t> is treated as an entirely different variable than one named </a:t>
            </a:r>
            <a:r>
              <a:rPr lang="en-US" sz="2000" dirty="0" err="1" smtClean="0">
                <a:solidFill>
                  <a:schemeClr val="tx1">
                    <a:lumMod val="65000"/>
                    <a:lumOff val="35000"/>
                  </a:schemeClr>
                </a:solidFill>
                <a:latin typeface="Arial" pitchFamily="34" charset="0"/>
                <a:cs typeface="Arial" pitchFamily="34" charset="0"/>
              </a:rPr>
              <a:t>interest_rate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There's no limit to the length of the variable name.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You can't use one of JavaScript's reserved words as a variable name. All programming languages have a supply of words that are used internally by the language and that can't be used for variable names because doing so would cause confusion (or worse). Note, too, that JavaScript also has many keywords that should be avoided as well.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361950"/>
            <a:ext cx="9144000" cy="438150"/>
          </a:xfrm>
        </p:spPr>
        <p:txBody>
          <a:bodyPr>
            <a:noAutofit/>
          </a:bodyPr>
          <a:lstStyle/>
          <a:p>
            <a:r>
              <a:rPr lang="en-US" sz="2500" u="sng" dirty="0" smtClean="0">
                <a:solidFill>
                  <a:srgbClr val="3366CC"/>
                </a:solidFill>
                <a:latin typeface="Arial Black" pitchFamily="34" charset="0"/>
              </a:rPr>
              <a:t>RESERVED WORDS </a:t>
            </a:r>
            <a:br>
              <a:rPr lang="en-US" sz="2500" u="sng" dirty="0" smtClean="0">
                <a:solidFill>
                  <a:srgbClr val="3366CC"/>
                </a:solidFill>
                <a:latin typeface="Arial Black" pitchFamily="34" charset="0"/>
              </a:rPr>
            </a:br>
            <a:r>
              <a:rPr lang="en-US" sz="2000" dirty="0" smtClean="0">
                <a:solidFill>
                  <a:srgbClr val="FF0000"/>
                </a:solidFill>
                <a:latin typeface="Arial Black" pitchFamily="34" charset="0"/>
              </a:rPr>
              <a:t>DON’T USE AS VARIABLE NAMES</a:t>
            </a:r>
            <a:endParaRPr lang="en-US" sz="2000" dirty="0">
              <a:solidFill>
                <a:srgbClr val="FF0000"/>
              </a:solidFill>
              <a:latin typeface="Arial Black" pitchFamily="34" charset="0"/>
            </a:endParaRPr>
          </a:p>
        </p:txBody>
      </p:sp>
      <p:pic>
        <p:nvPicPr>
          <p:cNvPr id="43010" name="Picture 2"/>
          <p:cNvPicPr>
            <a:picLocks noChangeAspect="1" noChangeArrowheads="1"/>
          </p:cNvPicPr>
          <p:nvPr/>
        </p:nvPicPr>
        <p:blipFill>
          <a:blip r:embed="rId2" cstate="print"/>
          <a:srcRect/>
          <a:stretch>
            <a:fillRect/>
          </a:stretch>
        </p:blipFill>
        <p:spPr bwMode="auto">
          <a:xfrm>
            <a:off x="1600200" y="971550"/>
            <a:ext cx="5715000" cy="404954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 NOMENCLATURE BEST PRACTICES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534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Avoid using the variable type on the name.  For instance, avoid using ‘</a:t>
            </a:r>
            <a:r>
              <a:rPr lang="en-US" sz="2000" dirty="0" err="1" smtClean="0">
                <a:solidFill>
                  <a:schemeClr val="tx1">
                    <a:lumMod val="65000"/>
                    <a:lumOff val="35000"/>
                  </a:schemeClr>
                </a:solidFill>
                <a:latin typeface="Arial" pitchFamily="34" charset="0"/>
                <a:cs typeface="Arial" pitchFamily="34" charset="0"/>
              </a:rPr>
              <a:t>gradeString</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gradeInteger</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Avoid naming a variable with prepositions like to, from, in, or inside.  Instead of using ‘</a:t>
            </a:r>
            <a:r>
              <a:rPr lang="en-US" sz="2000" dirty="0" err="1" smtClean="0">
                <a:solidFill>
                  <a:schemeClr val="tx1">
                    <a:lumMod val="65000"/>
                    <a:lumOff val="35000"/>
                  </a:schemeClr>
                </a:solidFill>
                <a:latin typeface="Arial" pitchFamily="34" charset="0"/>
                <a:cs typeface="Arial" pitchFamily="34" charset="0"/>
              </a:rPr>
              <a:t>gradeOfStudent</a:t>
            </a:r>
            <a:r>
              <a:rPr lang="en-US" sz="2000" dirty="0" smtClean="0">
                <a:solidFill>
                  <a:schemeClr val="tx1">
                    <a:lumMod val="65000"/>
                    <a:lumOff val="35000"/>
                  </a:schemeClr>
                </a:solidFill>
                <a:latin typeface="Arial" pitchFamily="34" charset="0"/>
                <a:cs typeface="Arial" pitchFamily="34" charset="0"/>
              </a:rPr>
              <a:t>’, using ‘</a:t>
            </a:r>
            <a:r>
              <a:rPr lang="en-US" sz="2000" dirty="0" err="1" smtClean="0">
                <a:solidFill>
                  <a:schemeClr val="tx1">
                    <a:lumMod val="65000"/>
                    <a:lumOff val="35000"/>
                  </a:schemeClr>
                </a:solidFill>
                <a:latin typeface="Arial" pitchFamily="34" charset="0"/>
                <a:cs typeface="Arial" pitchFamily="34" charset="0"/>
              </a:rPr>
              <a:t>studentGrade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Keep variables no more or less than 2 words, like </a:t>
            </a:r>
            <a:r>
              <a:rPr lang="en-US" sz="2000" dirty="0" err="1" smtClean="0">
                <a:solidFill>
                  <a:schemeClr val="tx1">
                    <a:lumMod val="65000"/>
                    <a:lumOff val="35000"/>
                  </a:schemeClr>
                </a:solidFill>
                <a:latin typeface="Arial" pitchFamily="34" charset="0"/>
                <a:cs typeface="Arial" pitchFamily="34" charset="0"/>
              </a:rPr>
              <a:t>studentGrade</a:t>
            </a:r>
            <a:r>
              <a:rPr lang="en-US" sz="2000" dirty="0" smtClean="0">
                <a:solidFill>
                  <a:schemeClr val="tx1">
                    <a:lumMod val="65000"/>
                    <a:lumOff val="35000"/>
                  </a:schemeClr>
                </a:solidFill>
                <a:latin typeface="Arial" pitchFamily="34" charset="0"/>
                <a:cs typeface="Arial" pitchFamily="34" charset="0"/>
              </a:rPr>
              <a:t>.  Make sure the variable is self-intuitive, meaning a developer can read it and have some idea on what it is.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1 word is too generic and can cause conflict with other variables.  Using too many words can be confusing to read.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Hoisting is the process of allowing a programmer to declare variables anywhere in the code and will still work even if they are used before they are called.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var</a:t>
            </a:r>
            <a:r>
              <a:rPr lang="en-US" sz="2000" dirty="0" smtClean="0">
                <a:solidFill>
                  <a:schemeClr val="tx1">
                    <a:lumMod val="65000"/>
                    <a:lumOff val="35000"/>
                  </a:schemeClr>
                </a:solidFill>
                <a:latin typeface="Arial" pitchFamily="34" charset="0"/>
                <a:cs typeface="Arial" pitchFamily="34" charset="0"/>
              </a:rPr>
              <a:t>’ callout can be declared anywhere because of hoisting but the ‘let’ and ‘const’ callout must be declared before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Functions are executed in the sequence they are called, not in the sequence they are defined.</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HOISTING</a:t>
            </a:r>
            <a:endParaRPr lang="en-US" sz="2500" u="sng" dirty="0">
              <a:solidFill>
                <a:srgbClr val="3366CC"/>
              </a:solidFill>
              <a:latin typeface="Arial Black"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NULL + UNDEFINED + NAN</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534400" cy="2895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Null means a variable is declared and assigned a value of null but means nothing.  Null is also an object but as opposed to standard objects, null objects return </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Undefined means a variable is declared but not defined yet.  It’s more common to use undefined than to use null.</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NaN</a:t>
            </a:r>
            <a:r>
              <a:rPr lang="en-US" sz="2000" dirty="0" smtClean="0">
                <a:solidFill>
                  <a:schemeClr val="tx1">
                    <a:lumMod val="65000"/>
                    <a:lumOff val="35000"/>
                  </a:schemeClr>
                </a:solidFill>
                <a:latin typeface="Arial" pitchFamily="34" charset="0"/>
                <a:cs typeface="Arial" pitchFamily="34" charset="0"/>
              </a:rPr>
              <a:t> represents whether the value is not a number.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742950"/>
            <a:ext cx="8534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typeof</a:t>
            </a:r>
            <a:r>
              <a:rPr lang="en-US" sz="2000" dirty="0" smtClean="0">
                <a:solidFill>
                  <a:schemeClr val="tx1">
                    <a:lumMod val="65000"/>
                    <a:lumOff val="35000"/>
                  </a:schemeClr>
                </a:solidFill>
                <a:latin typeface="Arial" pitchFamily="34" charset="0"/>
                <a:cs typeface="Arial" pitchFamily="34" charset="0"/>
              </a:rPr>
              <a:t>’ operator can be used to find the type of a variable.</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Typeof</a:t>
            </a:r>
            <a:r>
              <a:rPr lang="en-US" sz="2000" dirty="0" smtClean="0">
                <a:solidFill>
                  <a:schemeClr val="tx1">
                    <a:lumMod val="65000"/>
                    <a:lumOff val="35000"/>
                  </a:schemeClr>
                </a:solidFill>
                <a:latin typeface="Arial" pitchFamily="34" charset="0"/>
                <a:cs typeface="Arial" pitchFamily="34" charset="0"/>
              </a:rPr>
              <a:t> doesn’t work on arrays, so use </a:t>
            </a:r>
            <a:r>
              <a:rPr lang="en-US" sz="2000" dirty="0" err="1" smtClean="0">
                <a:solidFill>
                  <a:schemeClr val="tx1">
                    <a:lumMod val="65000"/>
                    <a:lumOff val="35000"/>
                  </a:schemeClr>
                </a:solidFill>
                <a:latin typeface="Arial" pitchFamily="34" charset="0"/>
                <a:cs typeface="Arial" pitchFamily="34" charset="0"/>
              </a:rPr>
              <a:t>Array.isArray</a:t>
            </a:r>
            <a:r>
              <a:rPr lang="en-US" sz="2000" dirty="0" smtClean="0">
                <a:solidFill>
                  <a:schemeClr val="tx1">
                    <a:lumMod val="65000"/>
                    <a:lumOff val="35000"/>
                  </a:schemeClr>
                </a:solidFill>
                <a:latin typeface="Arial" pitchFamily="34" charset="0"/>
                <a:cs typeface="Arial" pitchFamily="34" charset="0"/>
              </a:rPr>
              <a:t>() instead.</a:t>
            </a: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TYPEOF</a:t>
            </a:r>
            <a:endParaRPr lang="en-US" sz="2500" u="sng" dirty="0">
              <a:solidFill>
                <a:srgbClr val="3366CC"/>
              </a:solidFill>
              <a:latin typeface="Arial Black" pitchFamily="34" charset="0"/>
            </a:endParaRPr>
          </a:p>
        </p:txBody>
      </p:sp>
      <p:pic>
        <p:nvPicPr>
          <p:cNvPr id="41986" name="Picture 2"/>
          <p:cNvPicPr>
            <a:picLocks noChangeAspect="1" noChangeArrowheads="1"/>
          </p:cNvPicPr>
          <p:nvPr/>
        </p:nvPicPr>
        <p:blipFill>
          <a:blip r:embed="rId2" cstate="print"/>
          <a:srcRect/>
          <a:stretch>
            <a:fillRect/>
          </a:stretch>
        </p:blipFill>
        <p:spPr bwMode="auto">
          <a:xfrm>
            <a:off x="1828800" y="1657350"/>
            <a:ext cx="5472113" cy="1143000"/>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2057400" y="2952750"/>
            <a:ext cx="5144445" cy="16002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8534400" cy="38100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IsNaN</a:t>
            </a:r>
            <a:r>
              <a:rPr lang="en-US" sz="2000" dirty="0" smtClean="0">
                <a:solidFill>
                  <a:schemeClr val="tx1">
                    <a:lumMod val="65000"/>
                    <a:lumOff val="35000"/>
                  </a:schemeClr>
                </a:solidFill>
                <a:latin typeface="Arial" pitchFamily="34" charset="0"/>
                <a:cs typeface="Arial" pitchFamily="34" charset="0"/>
              </a:rPr>
              <a:t> can also be used to check if a value is a number.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t>
            </a:r>
            <a:r>
              <a:rPr lang="en-US" sz="2000" dirty="0" err="1" smtClean="0">
                <a:solidFill>
                  <a:schemeClr val="tx1">
                    <a:lumMod val="65000"/>
                    <a:lumOff val="35000"/>
                  </a:schemeClr>
                </a:solidFill>
                <a:latin typeface="Arial" pitchFamily="34" charset="0"/>
                <a:cs typeface="Arial" pitchFamily="34" charset="0"/>
              </a:rPr>
              <a:t>isNaN</a:t>
            </a:r>
            <a:r>
              <a:rPr lang="en-US" sz="2000" dirty="0" smtClean="0">
                <a:solidFill>
                  <a:schemeClr val="tx1">
                    <a:lumMod val="65000"/>
                    <a:lumOff val="35000"/>
                  </a:schemeClr>
                </a:solidFill>
                <a:latin typeface="Arial" pitchFamily="34" charset="0"/>
                <a:cs typeface="Arial" pitchFamily="34" charset="0"/>
              </a:rPr>
              <a:t> is true, it’s a number, otherwise it’s not a number.  </a:t>
            </a:r>
            <a:r>
              <a:rPr lang="en-US" sz="2000" dirty="0" err="1" smtClean="0">
                <a:solidFill>
                  <a:schemeClr val="tx1">
                    <a:lumMod val="65000"/>
                    <a:lumOff val="35000"/>
                  </a:schemeClr>
                </a:solidFill>
                <a:latin typeface="Arial" pitchFamily="34" charset="0"/>
                <a:cs typeface="Arial" pitchFamily="34" charset="0"/>
              </a:rPr>
              <a:t>IsNaN</a:t>
            </a:r>
            <a:r>
              <a:rPr lang="en-US" sz="2000" dirty="0" smtClean="0">
                <a:solidFill>
                  <a:schemeClr val="tx1">
                    <a:lumMod val="65000"/>
                    <a:lumOff val="35000"/>
                  </a:schemeClr>
                </a:solidFill>
                <a:latin typeface="Arial" pitchFamily="34" charset="0"/>
                <a:cs typeface="Arial" pitchFamily="34" charset="0"/>
              </a:rPr>
              <a:t> converts strings to numbers before checking.</a:t>
            </a:r>
          </a:p>
        </p:txBody>
      </p:sp>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ISNAN</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57200" y="2343150"/>
            <a:ext cx="8293894" cy="13716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TRUTHY / FALSY</a:t>
            </a:r>
            <a:endParaRPr lang="en-US" sz="2500" u="sng" dirty="0">
              <a:solidFill>
                <a:srgbClr val="3366CC"/>
              </a:solidFill>
              <a:latin typeface="Arial Black" pitchFamily="34" charset="0"/>
            </a:endParaRPr>
          </a:p>
        </p:txBody>
      </p:sp>
      <p:pic>
        <p:nvPicPr>
          <p:cNvPr id="4099" name="Picture 3"/>
          <p:cNvPicPr>
            <a:picLocks noChangeAspect="1" noChangeArrowheads="1"/>
          </p:cNvPicPr>
          <p:nvPr/>
        </p:nvPicPr>
        <p:blipFill>
          <a:blip r:embed="rId2" cstate="print"/>
          <a:srcRect/>
          <a:stretch>
            <a:fillRect/>
          </a:stretch>
        </p:blipFill>
        <p:spPr bwMode="auto">
          <a:xfrm>
            <a:off x="1371600" y="2343150"/>
            <a:ext cx="6196634" cy="2594268"/>
          </a:xfrm>
          <a:prstGeom prst="rect">
            <a:avLst/>
          </a:prstGeom>
          <a:noFill/>
          <a:ln w="9525">
            <a:noFill/>
            <a:miter lim="800000"/>
            <a:headEnd/>
            <a:tailEnd/>
          </a:ln>
        </p:spPr>
      </p:pic>
      <p:sp>
        <p:nvSpPr>
          <p:cNvPr id="7" name="Subtitle 2"/>
          <p:cNvSpPr>
            <a:spLocks noGrp="1"/>
          </p:cNvSpPr>
          <p:nvPr>
            <p:ph type="subTitle" idx="1"/>
          </p:nvPr>
        </p:nvSpPr>
        <p:spPr>
          <a:xfrm>
            <a:off x="304800" y="971550"/>
            <a:ext cx="8534400" cy="1219200"/>
          </a:xfrm>
        </p:spPr>
        <p:txBody>
          <a:bodyPr>
            <a:normAutofit fontScale="77500" lnSpcReduction="200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Truthy</a:t>
            </a:r>
            <a:r>
              <a:rPr lang="en-US" sz="2000" dirty="0" smtClean="0">
                <a:solidFill>
                  <a:schemeClr val="tx1">
                    <a:lumMod val="65000"/>
                    <a:lumOff val="35000"/>
                  </a:schemeClr>
                </a:solidFill>
                <a:latin typeface="Arial" pitchFamily="34" charset="0"/>
                <a:cs typeface="Arial" pitchFamily="34" charset="0"/>
              </a:rPr>
              <a:t>/</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logic is very helpful when doing logic in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Data structures are not always provided with clear cut true and false values and the </a:t>
            </a:r>
            <a:r>
              <a:rPr lang="en-US" sz="2000" dirty="0" err="1" smtClean="0">
                <a:solidFill>
                  <a:schemeClr val="tx1">
                    <a:lumMod val="65000"/>
                    <a:lumOff val="35000"/>
                  </a:schemeClr>
                </a:solidFill>
                <a:latin typeface="Arial" pitchFamily="34" charset="0"/>
                <a:cs typeface="Arial" pitchFamily="34" charset="0"/>
              </a:rPr>
              <a:t>thruthy</a:t>
            </a:r>
            <a:r>
              <a:rPr lang="en-US" sz="2000" dirty="0" smtClean="0">
                <a:solidFill>
                  <a:schemeClr val="tx1">
                    <a:lumMod val="65000"/>
                    <a:lumOff val="35000"/>
                  </a:schemeClr>
                </a:solidFill>
                <a:latin typeface="Arial" pitchFamily="34" charset="0"/>
                <a:cs typeface="Arial" pitchFamily="34" charset="0"/>
              </a:rPr>
              <a:t>/</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syntax truly helps keep code succinct and readable.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example, instead of writing if(a != null &amp;&amp; a!= undefined) you can just write if(!a) and does the same logic thanks to </a:t>
            </a:r>
            <a:r>
              <a:rPr lang="en-US" sz="2000" dirty="0" err="1" smtClean="0">
                <a:solidFill>
                  <a:schemeClr val="tx1">
                    <a:lumMod val="65000"/>
                    <a:lumOff val="35000"/>
                  </a:schemeClr>
                </a:solidFill>
                <a:latin typeface="Arial" pitchFamily="34" charset="0"/>
                <a:cs typeface="Arial" pitchFamily="34" charset="0"/>
              </a:rPr>
              <a:t>truthy</a:t>
            </a:r>
            <a:r>
              <a:rPr lang="en-US" sz="2000" dirty="0" smtClean="0">
                <a:solidFill>
                  <a:schemeClr val="tx1">
                    <a:lumMod val="65000"/>
                    <a:lumOff val="35000"/>
                  </a:schemeClr>
                </a:solidFill>
                <a:latin typeface="Arial" pitchFamily="34" charset="0"/>
                <a:cs typeface="Arial" pitchFamily="34" charset="0"/>
              </a:rPr>
              <a:t>/</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logic.</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TRUTHY / FALSY</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534400" cy="3429000"/>
          </a:xfrm>
        </p:spPr>
        <p:txBody>
          <a:bodyPr>
            <a:normAutofit/>
          </a:bodyPr>
          <a:lstStyle/>
          <a:p>
            <a:pPr algn="l"/>
            <a:r>
              <a:rPr lang="en-US" sz="2000" dirty="0" err="1" smtClean="0">
                <a:solidFill>
                  <a:schemeClr val="tx1">
                    <a:lumMod val="65000"/>
                    <a:lumOff val="35000"/>
                  </a:schemeClr>
                </a:solidFill>
                <a:latin typeface="Arial" pitchFamily="34" charset="0"/>
                <a:cs typeface="Arial" pitchFamily="34" charset="0"/>
              </a:rPr>
              <a:t>Truthy</a:t>
            </a:r>
            <a:r>
              <a:rPr lang="en-US" sz="2000" dirty="0" smtClean="0">
                <a:solidFill>
                  <a:schemeClr val="tx1">
                    <a:lumMod val="65000"/>
                    <a:lumOff val="35000"/>
                  </a:schemeClr>
                </a:solidFill>
                <a:latin typeface="Arial" pitchFamily="34" charset="0"/>
                <a:cs typeface="Arial" pitchFamily="34" charset="0"/>
              </a:rPr>
              <a:t>/</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can be checked specifically with </a:t>
            </a:r>
            <a:r>
              <a:rPr lang="en-US" sz="2000" smtClean="0">
                <a:solidFill>
                  <a:schemeClr val="tx1">
                    <a:lumMod val="65000"/>
                    <a:lumOff val="35000"/>
                  </a:schemeClr>
                </a:solidFill>
                <a:latin typeface="Arial" pitchFamily="34" charset="0"/>
                <a:cs typeface="Arial" pitchFamily="34" charset="0"/>
              </a:rPr>
              <a:t>the following 2 ways:</a:t>
            </a:r>
            <a:endParaRPr lang="en-US" sz="2000" dirty="0" smtClean="0">
              <a:solidFill>
                <a:schemeClr val="tx1">
                  <a:lumMod val="65000"/>
                  <a:lumOff val="35000"/>
                </a:schemeClr>
              </a:solidFill>
              <a:latin typeface="Arial" pitchFamily="34" charset="0"/>
              <a:cs typeface="Arial" pitchFamily="34" charset="0"/>
            </a:endParaRPr>
          </a:p>
          <a:p>
            <a:pPr algn="l"/>
            <a:endParaRPr lang="en-US" sz="2000" b="1" dirty="0" smtClean="0">
              <a:solidFill>
                <a:schemeClr val="tx1">
                  <a:lumMod val="65000"/>
                  <a:lumOff val="35000"/>
                </a:schemeClr>
              </a:solidFill>
              <a:latin typeface="Arial" pitchFamily="34" charset="0"/>
              <a:cs typeface="Arial" pitchFamily="34" charset="0"/>
            </a:endParaRPr>
          </a:p>
          <a:p>
            <a:pPr marL="914400" lvl="1" indent="-457200" algn="l">
              <a:buFont typeface="+mj-lt"/>
              <a:buAutoNum type="arabicPeriod"/>
            </a:pPr>
            <a:r>
              <a:rPr lang="en-US" sz="2000" b="1" dirty="0" smtClean="0">
                <a:solidFill>
                  <a:srgbClr val="3366CC"/>
                </a:solidFill>
                <a:latin typeface="Consolas" pitchFamily="49" charset="0"/>
                <a:cs typeface="Arial" pitchFamily="34" charset="0"/>
              </a:rPr>
              <a:t>Boolean(</a:t>
            </a:r>
            <a:r>
              <a:rPr lang="en-US" sz="2000" b="1" dirty="0" err="1" smtClean="0">
                <a:solidFill>
                  <a:srgbClr val="3366CC"/>
                </a:solidFill>
                <a:latin typeface="Consolas" pitchFamily="49" charset="0"/>
                <a:cs typeface="Arial" pitchFamily="34" charset="0"/>
              </a:rPr>
              <a:t>someVar</a:t>
            </a:r>
            <a:r>
              <a:rPr lang="en-US" sz="2000" b="1" dirty="0" smtClean="0">
                <a:solidFill>
                  <a:srgbClr val="3366CC"/>
                </a:solidFill>
                <a:latin typeface="Consolas" pitchFamily="49" charset="0"/>
                <a:cs typeface="Arial" pitchFamily="34" charset="0"/>
              </a:rPr>
              <a:t>)</a:t>
            </a:r>
          </a:p>
          <a:p>
            <a:pPr marL="914400" lvl="1" indent="-457200" algn="l">
              <a:buFont typeface="+mj-lt"/>
              <a:buAutoNum type="arabicPeriod"/>
            </a:pPr>
            <a:r>
              <a:rPr lang="en-US" sz="2000" b="1" dirty="0" smtClean="0">
                <a:solidFill>
                  <a:srgbClr val="3366CC"/>
                </a:solidFill>
                <a:latin typeface="Consolas" pitchFamily="49" charset="0"/>
                <a:cs typeface="Arial" pitchFamily="34" charset="0"/>
              </a:rPr>
              <a:t>!!</a:t>
            </a:r>
            <a:r>
              <a:rPr lang="en-US" sz="2000" b="1" dirty="0" err="1" smtClean="0">
                <a:solidFill>
                  <a:srgbClr val="3366CC"/>
                </a:solidFill>
                <a:latin typeface="Consolas" pitchFamily="49" charset="0"/>
                <a:cs typeface="Arial" pitchFamily="34" charset="0"/>
              </a:rPr>
              <a:t>someVar</a:t>
            </a:r>
            <a:endParaRPr lang="en-US" sz="2000" b="1" dirty="0" smtClean="0">
              <a:solidFill>
                <a:srgbClr val="3366CC"/>
              </a:solidFill>
              <a:latin typeface="Consolas" pitchFamily="49"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STRINGS</a:t>
            </a:r>
            <a:endParaRPr lang="en-US" sz="3500" u="sng" dirty="0">
              <a:solidFill>
                <a:schemeClr val="bg1"/>
              </a:solidFill>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string class is used to defined arrays of chars.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has a series of reserved string methods are included on each string declaration such as </a:t>
            </a:r>
            <a:r>
              <a:rPr lang="en-US" sz="2000" dirty="0" err="1" smtClean="0">
                <a:solidFill>
                  <a:schemeClr val="tx1">
                    <a:lumMod val="65000"/>
                    <a:lumOff val="35000"/>
                  </a:schemeClr>
                </a:solidFill>
                <a:latin typeface="Arial" pitchFamily="34" charset="0"/>
                <a:cs typeface="Arial" pitchFamily="34" charset="0"/>
              </a:rPr>
              <a:t>charAt</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indexOf</a:t>
            </a:r>
            <a:r>
              <a:rPr lang="en-US" sz="2000" dirty="0" smtClean="0">
                <a:solidFill>
                  <a:schemeClr val="tx1">
                    <a:lumMod val="65000"/>
                    <a:lumOff val="35000"/>
                  </a:schemeClr>
                </a:solidFill>
                <a:latin typeface="Arial" pitchFamily="34" charset="0"/>
                <a:cs typeface="Arial" pitchFamily="34" charset="0"/>
              </a:rPr>
              <a:t>(), split(), search(), and match().</a:t>
            </a:r>
          </a:p>
        </p:txBody>
      </p:sp>
      <p:pic>
        <p:nvPicPr>
          <p:cNvPr id="10242" name="Picture 2"/>
          <p:cNvPicPr>
            <a:picLocks noChangeAspect="1" noChangeArrowheads="1"/>
          </p:cNvPicPr>
          <p:nvPr/>
        </p:nvPicPr>
        <p:blipFill>
          <a:blip r:embed="rId2" cstate="print"/>
          <a:srcRect/>
          <a:stretch>
            <a:fillRect/>
          </a:stretch>
        </p:blipFill>
        <p:spPr bwMode="auto">
          <a:xfrm>
            <a:off x="685800" y="2847109"/>
            <a:ext cx="7162800" cy="512544"/>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762000" y="3456709"/>
            <a:ext cx="4876800" cy="332509"/>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3 different ways that strings can be concatenated.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 `` tick notation came out in 2015 per the ES6 notation and is often used in development because it eases the process of concatenating strings with variables.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838200" y="3028950"/>
            <a:ext cx="7581900" cy="53340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914401" y="3562350"/>
            <a:ext cx="4648200" cy="253267"/>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 CONCATENATION</a:t>
            </a:r>
            <a:endParaRPr lang="en-US" sz="2500" u="sng" dirty="0">
              <a:solidFill>
                <a:srgbClr val="3366CC"/>
              </a:solidFill>
              <a:latin typeface="Arial Black" pitchFamily="34" charset="0"/>
            </a:endParaRPr>
          </a:p>
        </p:txBody>
      </p:sp>
      <p:pic>
        <p:nvPicPr>
          <p:cNvPr id="36867" name="Picture 3"/>
          <p:cNvPicPr>
            <a:picLocks noChangeAspect="1" noChangeArrowheads="1"/>
          </p:cNvPicPr>
          <p:nvPr/>
        </p:nvPicPr>
        <p:blipFill>
          <a:blip r:embed="rId2" cstate="print"/>
          <a:srcRect/>
          <a:stretch>
            <a:fillRect/>
          </a:stretch>
        </p:blipFill>
        <p:spPr bwMode="auto">
          <a:xfrm>
            <a:off x="1905000" y="2266950"/>
            <a:ext cx="5868416" cy="14478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STRING METHODS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9624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Length()</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Slice()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Substring()</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Substr</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Replace()</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ToUpperCase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ToLowerCase</a:t>
            </a:r>
            <a:r>
              <a:rPr lang="en-US" sz="2000" dirty="0" smtClean="0">
                <a:solidFill>
                  <a:schemeClr val="tx1">
                    <a:lumMod val="65000"/>
                    <a:lumOff val="35000"/>
                  </a:schemeClr>
                </a:solidFill>
                <a:latin typeface="Arial" pitchFamily="34" charset="0"/>
                <a:cs typeface="Arial" pitchFamily="34" charset="0"/>
              </a:rPr>
              <a:t>()</a:t>
            </a:r>
          </a:p>
        </p:txBody>
      </p:sp>
      <p:sp>
        <p:nvSpPr>
          <p:cNvPr id="7" name="Subtitle 2"/>
          <p:cNvSpPr txBox="1">
            <a:spLocks/>
          </p:cNvSpPr>
          <p:nvPr/>
        </p:nvSpPr>
        <p:spPr>
          <a:xfrm>
            <a:off x="4343400" y="971550"/>
            <a:ext cx="4495800" cy="38862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smtClean="0">
                <a:ln>
                  <a:noFill/>
                </a:ln>
                <a:solidFill>
                  <a:schemeClr val="tx1">
                    <a:lumMod val="65000"/>
                    <a:lumOff val="35000"/>
                  </a:schemeClr>
                </a:solidFill>
                <a:effectLst/>
                <a:uLnTx/>
                <a:uFillTx/>
                <a:latin typeface="Arial" pitchFamily="34" charset="0"/>
                <a:ea typeface="+mn-ea"/>
                <a:cs typeface="Arial" pitchFamily="34" charset="0"/>
              </a:rPr>
              <a:t>Concat</a:t>
            </a: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Trim()</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smtClean="0">
                <a:ln>
                  <a:noFill/>
                </a:ln>
                <a:solidFill>
                  <a:schemeClr val="tx1">
                    <a:lumMod val="65000"/>
                    <a:lumOff val="35000"/>
                  </a:schemeClr>
                </a:solidFill>
                <a:effectLst/>
                <a:uLnTx/>
                <a:uFillTx/>
                <a:latin typeface="Arial" pitchFamily="34" charset="0"/>
                <a:ea typeface="+mn-ea"/>
                <a:cs typeface="Arial" pitchFamily="34" charset="0"/>
              </a:rPr>
              <a:t>PadStart</a:t>
            </a: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smtClean="0">
                <a:ln>
                  <a:noFill/>
                </a:ln>
                <a:solidFill>
                  <a:schemeClr val="tx1">
                    <a:lumMod val="65000"/>
                    <a:lumOff val="35000"/>
                  </a:schemeClr>
                </a:solidFill>
                <a:effectLst/>
                <a:uLnTx/>
                <a:uFillTx/>
                <a:latin typeface="Arial" pitchFamily="34" charset="0"/>
                <a:ea typeface="+mn-ea"/>
                <a:cs typeface="Arial" pitchFamily="34" charset="0"/>
              </a:rPr>
              <a:t>PadEnd</a:t>
            </a: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smtClean="0">
                <a:ln>
                  <a:noFill/>
                </a:ln>
                <a:solidFill>
                  <a:schemeClr val="tx1">
                    <a:lumMod val="65000"/>
                    <a:lumOff val="35000"/>
                  </a:schemeClr>
                </a:solidFill>
                <a:effectLst/>
                <a:uLnTx/>
                <a:uFillTx/>
                <a:latin typeface="Arial" pitchFamily="34" charset="0"/>
                <a:ea typeface="+mn-ea"/>
                <a:cs typeface="Arial" pitchFamily="34" charset="0"/>
              </a:rPr>
              <a:t>CharAt</a:t>
            </a: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smtClean="0">
                <a:ln>
                  <a:noFill/>
                </a:ln>
                <a:solidFill>
                  <a:schemeClr val="tx1">
                    <a:lumMod val="65000"/>
                    <a:lumOff val="35000"/>
                  </a:schemeClr>
                </a:solidFill>
                <a:effectLst/>
                <a:uLnTx/>
                <a:uFillTx/>
                <a:latin typeface="Arial" pitchFamily="34" charset="0"/>
                <a:ea typeface="+mn-ea"/>
                <a:cs typeface="Arial" pitchFamily="34" charset="0"/>
              </a:rPr>
              <a:t>CharCodeAt</a:t>
            </a: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rPr>
              <a:t>Split(‘,’)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NUMBERS</a:t>
            </a:r>
            <a:endParaRPr lang="en-US" sz="3500" u="sng" dirty="0">
              <a:solidFill>
                <a:schemeClr val="bg1"/>
              </a:solidFill>
              <a:latin typeface="Arial Black"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NUMBERS</a:t>
            </a:r>
            <a:endParaRPr lang="en-US" sz="2500" u="sng" dirty="0">
              <a:solidFill>
                <a:srgbClr val="3366CC"/>
              </a:solidFill>
              <a:latin typeface="Arial Black"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533400" y="1504950"/>
            <a:ext cx="8186208" cy="22288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839200" cy="39624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About the role of client-side scripting in web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to create fail-safe design that will work even if JavaScript is not enabled.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important syntactic elements of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About built-in JavaScript objects.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to validate forms using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About JavaScript pseudo-classes, prototypes, and object-oriented design.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About JavaScript frameworks such as </a:t>
            </a:r>
            <a:r>
              <a:rPr lang="en-US" sz="2000" dirty="0" err="1" smtClean="0">
                <a:solidFill>
                  <a:schemeClr val="tx1">
                    <a:lumMod val="65000"/>
                    <a:lumOff val="35000"/>
                  </a:schemeClr>
                </a:solidFill>
                <a:latin typeface="Arial" pitchFamily="34" charset="0"/>
                <a:cs typeface="Arial" pitchFamily="34" charset="0"/>
              </a:rPr>
              <a:t>jQuery</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to post files asynchronously with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a:t>
            </a:r>
            <a:r>
              <a:rPr lang="en-US" sz="2000" dirty="0" err="1" smtClean="0">
                <a:solidFill>
                  <a:schemeClr val="tx1">
                    <a:lumMod val="65000"/>
                    <a:lumOff val="35000"/>
                  </a:schemeClr>
                </a:solidFill>
                <a:latin typeface="Arial" pitchFamily="34" charset="0"/>
                <a:cs typeface="Arial" pitchFamily="34" charset="0"/>
              </a:rPr>
              <a:t>jQuery</a:t>
            </a:r>
            <a:r>
              <a:rPr lang="en-US" sz="2000" dirty="0" smtClean="0">
                <a:solidFill>
                  <a:schemeClr val="tx1">
                    <a:lumMod val="65000"/>
                    <a:lumOff val="35000"/>
                  </a:schemeClr>
                </a:solidFill>
                <a:latin typeface="Arial" pitchFamily="34" charset="0"/>
                <a:cs typeface="Arial" pitchFamily="34" charset="0"/>
              </a:rPr>
              <a:t> can be used to animate page elements.</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is single-threaded and synchronous in nature.</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NUMBERS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209800" y="1047750"/>
            <a:ext cx="4679392" cy="359092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ARITHMETIC</a:t>
            </a:r>
            <a:endParaRPr lang="en-US" sz="2500" u="sng" dirty="0">
              <a:solidFill>
                <a:srgbClr val="3366CC"/>
              </a:solidFill>
              <a:latin typeface="Arial Black" pitchFamily="34" charset="0"/>
            </a:endParaRPr>
          </a:p>
        </p:txBody>
      </p:sp>
      <p:pic>
        <p:nvPicPr>
          <p:cNvPr id="39938" name="Picture 2"/>
          <p:cNvPicPr>
            <a:picLocks noChangeAspect="1" noChangeArrowheads="1"/>
          </p:cNvPicPr>
          <p:nvPr/>
        </p:nvPicPr>
        <p:blipFill>
          <a:blip r:embed="rId2" cstate="print"/>
          <a:srcRect/>
          <a:stretch>
            <a:fillRect/>
          </a:stretch>
        </p:blipFill>
        <p:spPr bwMode="auto">
          <a:xfrm>
            <a:off x="1295400" y="1047750"/>
            <a:ext cx="6515100" cy="37623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ASSIGNMENT</a:t>
            </a:r>
            <a:endParaRPr lang="en-US" sz="2500" u="sng" dirty="0">
              <a:solidFill>
                <a:srgbClr val="3366CC"/>
              </a:solidFill>
              <a:latin typeface="Arial Black" pitchFamily="34" charset="0"/>
            </a:endParaRPr>
          </a:p>
        </p:txBody>
      </p:sp>
      <p:pic>
        <p:nvPicPr>
          <p:cNvPr id="40962" name="Picture 2"/>
          <p:cNvPicPr>
            <a:picLocks noChangeAspect="1" noChangeArrowheads="1"/>
          </p:cNvPicPr>
          <p:nvPr/>
        </p:nvPicPr>
        <p:blipFill>
          <a:blip r:embed="rId2" cstate="print"/>
          <a:srcRect/>
          <a:stretch>
            <a:fillRect/>
          </a:stretch>
        </p:blipFill>
        <p:spPr bwMode="auto">
          <a:xfrm>
            <a:off x="3124200" y="1047750"/>
            <a:ext cx="2971800" cy="381464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OBJECTS</a:t>
            </a:r>
            <a:endParaRPr lang="en-US" sz="3500" u="sng" dirty="0">
              <a:solidFill>
                <a:schemeClr val="bg1"/>
              </a:solidFill>
              <a:latin typeface="Arial Black"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OBJECT ORIENTED PROGRAMMING</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9624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is not a fully OOP program because it doesn’t use inheritance and polymorphism to the extent of other OOP programs like Java and 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However, it does use the object structure extensively, using constructors, properties, and methods.</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JSON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733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Object Notation(JSON) is the most common way to define JavaScript structures.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can include a variety of data entries such as arrays, objects, strings, integers,…etc.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Object keys are not limited to variable notation, they are similar to strings, they can include spaces, start with numbers,…etc.</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4267200" y="1123950"/>
            <a:ext cx="4610100" cy="36290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INITS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 data structure in JavaScript(whether array, </a:t>
            </a:r>
            <a:r>
              <a:rPr lang="en-US" sz="2000" dirty="0" err="1" smtClean="0">
                <a:solidFill>
                  <a:schemeClr val="tx1">
                    <a:lumMod val="65000"/>
                    <a:lumOff val="35000"/>
                  </a:schemeClr>
                </a:solidFill>
                <a:latin typeface="Arial" pitchFamily="34" charset="0"/>
                <a:cs typeface="Arial" pitchFamily="34" charset="0"/>
              </a:rPr>
              <a:t>boolean</a:t>
            </a:r>
            <a:r>
              <a:rPr lang="en-US" sz="2000" dirty="0" smtClean="0">
                <a:solidFill>
                  <a:schemeClr val="tx1">
                    <a:lumMod val="65000"/>
                    <a:lumOff val="35000"/>
                  </a:schemeClr>
                </a:solidFill>
                <a:latin typeface="Arial" pitchFamily="34" charset="0"/>
                <a:cs typeface="Arial" pitchFamily="34" charset="0"/>
              </a:rPr>
              <a:t>, date, math, string, object,…etc.) requires a constructor to initialize them.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initializations can be defined in different ways.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53" name="Picture 5"/>
          <p:cNvPicPr>
            <a:picLocks noChangeAspect="1" noChangeArrowheads="1"/>
          </p:cNvPicPr>
          <p:nvPr/>
        </p:nvPicPr>
        <p:blipFill>
          <a:blip r:embed="rId2" cstate="print"/>
          <a:srcRect/>
          <a:stretch>
            <a:fillRect/>
          </a:stretch>
        </p:blipFill>
        <p:spPr bwMode="auto">
          <a:xfrm>
            <a:off x="381000" y="2952750"/>
            <a:ext cx="8305800" cy="372696"/>
          </a:xfrm>
          <a:prstGeom prst="rect">
            <a:avLst/>
          </a:prstGeom>
          <a:noFill/>
          <a:ln w="9525">
            <a:noFill/>
            <a:miter lim="800000"/>
            <a:headEnd/>
            <a:tailEnd/>
          </a:ln>
        </p:spPr>
      </p:pic>
      <p:pic>
        <p:nvPicPr>
          <p:cNvPr id="2054" name="Picture 6"/>
          <p:cNvPicPr>
            <a:picLocks noChangeAspect="1" noChangeArrowheads="1"/>
          </p:cNvPicPr>
          <p:nvPr/>
        </p:nvPicPr>
        <p:blipFill>
          <a:blip r:embed="rId3" cstate="print"/>
          <a:srcRect/>
          <a:stretch>
            <a:fillRect/>
          </a:stretch>
        </p:blipFill>
        <p:spPr bwMode="auto">
          <a:xfrm>
            <a:off x="381000" y="3603539"/>
            <a:ext cx="3900714" cy="381000"/>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381000" y="3984539"/>
            <a:ext cx="5029200" cy="339811"/>
          </a:xfrm>
          <a:prstGeom prst="rect">
            <a:avLst/>
          </a:prstGeom>
          <a:noFill/>
          <a:ln w="9525">
            <a:noFill/>
            <a:miter lim="800000"/>
            <a:headEnd/>
            <a:tailEnd/>
          </a:ln>
        </p:spPr>
      </p:pic>
      <p:pic>
        <p:nvPicPr>
          <p:cNvPr id="2057" name="Picture 9"/>
          <p:cNvPicPr>
            <a:picLocks noChangeAspect="1" noChangeArrowheads="1"/>
          </p:cNvPicPr>
          <p:nvPr/>
        </p:nvPicPr>
        <p:blipFill>
          <a:blip r:embed="rId5" cstate="print"/>
          <a:srcRect/>
          <a:stretch>
            <a:fillRect/>
          </a:stretch>
        </p:blipFill>
        <p:spPr bwMode="auto">
          <a:xfrm>
            <a:off x="533400" y="3333750"/>
            <a:ext cx="3276600" cy="262128"/>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PROPERTIES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Properties are defined with dot notation that separates the instance with the property.</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381000" y="3069940"/>
            <a:ext cx="8382000" cy="41621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METHODS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Objects can also have methods assigned to them.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functions will run whenever they are called using the same dot notation used to call properties.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Calling these functions may return different results depending if its object fields were changed.</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1143000" y="4438650"/>
            <a:ext cx="6905625" cy="342900"/>
          </a:xfrm>
          <a:prstGeom prst="rect">
            <a:avLst/>
          </a:prstGeom>
          <a:noFill/>
          <a:ln w="9525">
            <a:noFill/>
            <a:miter lim="800000"/>
            <a:headEnd/>
            <a:tailEnd/>
          </a:ln>
        </p:spPr>
      </p:pic>
      <p:pic>
        <p:nvPicPr>
          <p:cNvPr id="4098" name="Picture 2"/>
          <p:cNvPicPr>
            <a:picLocks noChangeAspect="1" noChangeArrowheads="1"/>
          </p:cNvPicPr>
          <p:nvPr/>
        </p:nvPicPr>
        <p:blipFill>
          <a:blip r:embed="rId3" cstate="print"/>
          <a:srcRect/>
          <a:stretch>
            <a:fillRect/>
          </a:stretch>
        </p:blipFill>
        <p:spPr bwMode="auto">
          <a:xfrm>
            <a:off x="1371600" y="2419350"/>
            <a:ext cx="5334000" cy="20833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DOCUMENT OBJECT MODEL(DOM)</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124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very common for JavaScript to have to interact with the HTML of a page using the DOM i.e. indicators need to change, colors need to change, events need to be handled…etc.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According to the W3C, the DOM is a platform and language neutral interface that allows programs and scripts to dynamically access and update the content, structure, and style of documents.</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839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is the preferred language for client-side scripting of web pages.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programmatically access and alter HTML elements and change a web site dynamically.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animate, move, transition, hide, and show parts of a page instead of refresh the entire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is object-oriented, dynamically/weakly typed(variables easily converted from one to another), lightweight, scripting language.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is very different from Java.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uses objects that have constructors, properties, and methods.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is dynamically instead of statically typed, meaning type checking is done at run-time instead of compile-time.</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DOCUMENT OBJECT MODEL(DOM)</a:t>
            </a:r>
            <a:endParaRPr lang="en-US" sz="2500" u="sng" dirty="0">
              <a:solidFill>
                <a:srgbClr val="3366CC"/>
              </a:solidFill>
              <a:latin typeface="Arial Black"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143000" y="971550"/>
            <a:ext cx="7239000" cy="387061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DOCUMENT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document object is the root JavaScript object representing the entire HTML document.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includes some information about the page including </a:t>
            </a:r>
            <a:r>
              <a:rPr lang="en-US" sz="2000" dirty="0" err="1" smtClean="0">
                <a:solidFill>
                  <a:schemeClr val="tx1">
                    <a:lumMod val="65000"/>
                    <a:lumOff val="35000"/>
                  </a:schemeClr>
                </a:solidFill>
                <a:latin typeface="Arial" pitchFamily="34" charset="0"/>
                <a:cs typeface="Arial" pitchFamily="34" charset="0"/>
              </a:rPr>
              <a:t>docType</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inputEncoding</a:t>
            </a:r>
            <a:r>
              <a:rPr lang="en-US" sz="2000" dirty="0" smtClean="0">
                <a:solidFill>
                  <a:schemeClr val="tx1">
                    <a:lumMod val="65000"/>
                    <a:lumOff val="35000"/>
                  </a:schemeClr>
                </a:solidFill>
                <a:latin typeface="Arial" pitchFamily="34" charset="0"/>
                <a:cs typeface="Arial" pitchFamily="34" charset="0"/>
              </a:rPr>
              <a:t>.</a:t>
            </a:r>
          </a:p>
        </p:txBody>
      </p:sp>
      <p:pic>
        <p:nvPicPr>
          <p:cNvPr id="17411" name="Picture 3"/>
          <p:cNvPicPr>
            <a:picLocks noChangeAspect="1" noChangeArrowheads="1"/>
          </p:cNvPicPr>
          <p:nvPr/>
        </p:nvPicPr>
        <p:blipFill>
          <a:blip r:embed="rId2" cstate="print"/>
          <a:srcRect/>
          <a:stretch>
            <a:fillRect/>
          </a:stretch>
        </p:blipFill>
        <p:spPr bwMode="auto">
          <a:xfrm>
            <a:off x="533400" y="2876550"/>
            <a:ext cx="8050404" cy="14478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BROWSER OBJECT MODEL(BOM)</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819150"/>
            <a:ext cx="8534400" cy="1371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BOM is similar to the DOM, but includes a bunch of objects that are accessible within a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includes history, screen, navigator, and location objects.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609600" y="2495550"/>
            <a:ext cx="7924800" cy="1227359"/>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ARRAYS</a:t>
            </a:r>
            <a:endParaRPr lang="en-US" sz="3500" u="sng" dirty="0">
              <a:solidFill>
                <a:schemeClr val="bg1"/>
              </a:solidFill>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ARRAYS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Arrays are very popular in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Arrays can be defined using the different syntax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important to stay consistent with notations throughout an app.</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381000" y="2917019"/>
            <a:ext cx="8229600" cy="950131"/>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ARRAYS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 values can be accessed using the [] notation and inserting an index.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error will occur if the index is out of bounds.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2514600" y="2952750"/>
            <a:ext cx="4405489" cy="533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ARRAYS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Loops are often used to traverse through arrays and access each item.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can be done using a standard ‘for’ loop or ‘for each’ loop.</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143000" y="1809750"/>
            <a:ext cx="6488130" cy="13716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1371600" y="3105150"/>
            <a:ext cx="5610225" cy="141922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ARRAYS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Adding an item to an array can be done using the .push() notation.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remove an item, the .pop() notation can be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Additional array methods include </a:t>
            </a:r>
            <a:r>
              <a:rPr lang="en-US" sz="2000" dirty="0" err="1" smtClean="0">
                <a:solidFill>
                  <a:schemeClr val="tx1">
                    <a:lumMod val="65000"/>
                    <a:lumOff val="35000"/>
                  </a:schemeClr>
                </a:solidFill>
                <a:latin typeface="Arial" pitchFamily="34" charset="0"/>
                <a:cs typeface="Arial" pitchFamily="34" charset="0"/>
              </a:rPr>
              <a:t>concat</a:t>
            </a:r>
            <a:r>
              <a:rPr lang="en-US" sz="2000" dirty="0" smtClean="0">
                <a:solidFill>
                  <a:schemeClr val="tx1">
                    <a:lumMod val="65000"/>
                    <a:lumOff val="35000"/>
                  </a:schemeClr>
                </a:solidFill>
                <a:latin typeface="Arial" pitchFamily="34" charset="0"/>
                <a:cs typeface="Arial" pitchFamily="34" charset="0"/>
              </a:rPr>
              <a:t>(), slice(), join(), reverse(), shift(), and sort().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752600" y="3105150"/>
            <a:ext cx="5550144" cy="4762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47800" y="514350"/>
            <a:ext cx="6324600" cy="4175572"/>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ARRAY METHODS</a:t>
            </a:r>
          </a:p>
        </p:txBody>
      </p:sp>
      <p:pic>
        <p:nvPicPr>
          <p:cNvPr id="3076" name="Picture 4"/>
          <p:cNvPicPr>
            <a:picLocks noChangeAspect="1" noChangeArrowheads="1"/>
          </p:cNvPicPr>
          <p:nvPr/>
        </p:nvPicPr>
        <p:blipFill>
          <a:blip r:embed="rId2" cstate="print"/>
          <a:srcRect/>
          <a:stretch>
            <a:fillRect/>
          </a:stretch>
        </p:blipFill>
        <p:spPr bwMode="auto">
          <a:xfrm>
            <a:off x="141929" y="1276350"/>
            <a:ext cx="8925871" cy="3429000"/>
          </a:xfrm>
          <a:prstGeom prst="rect">
            <a:avLst/>
          </a:prstGeom>
          <a:noFill/>
          <a:ln w="9525">
            <a:noFill/>
            <a:miter lim="800000"/>
            <a:headEnd/>
            <a:tailEnd/>
          </a:ln>
        </p:spPr>
      </p:pic>
      <p:sp>
        <p:nvSpPr>
          <p:cNvPr id="4" name="Subtitle 2"/>
          <p:cNvSpPr>
            <a:spLocks noGrp="1"/>
          </p:cNvSpPr>
          <p:nvPr>
            <p:ph type="subTitle" idx="1"/>
          </p:nvPr>
        </p:nvSpPr>
        <p:spPr>
          <a:xfrm>
            <a:off x="304800" y="742950"/>
            <a:ext cx="85344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dirty="0" err="1" smtClean="0">
                <a:solidFill>
                  <a:schemeClr val="tx1">
                    <a:lumMod val="65000"/>
                    <a:lumOff val="35000"/>
                  </a:schemeClr>
                </a:solidFill>
                <a:latin typeface="Arial" pitchFamily="34" charset="0"/>
                <a:cs typeface="Arial" pitchFamily="34" charset="0"/>
              </a:rPr>
              <a:t>forEach</a:t>
            </a:r>
            <a:r>
              <a:rPr lang="en-US" sz="2000" dirty="0" smtClean="0">
                <a:solidFill>
                  <a:schemeClr val="tx1">
                    <a:lumMod val="65000"/>
                    <a:lumOff val="35000"/>
                  </a:schemeClr>
                </a:solidFill>
                <a:latin typeface="Arial" pitchFamily="34" charset="0"/>
                <a:cs typeface="Arial" pitchFamily="34" charset="0"/>
              </a:rPr>
              <a:t>() function does not return anything.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990600" y="666750"/>
            <a:ext cx="3352800" cy="376129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5638800" y="590550"/>
            <a:ext cx="2822100" cy="40195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COPYING ARRAYS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29718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Arrays in JavaScript are not deep copied by default, they are shallow copied.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Shallow copies mean that only pointer references are copied, not the structure themselves.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instance, if array A is assigned array B, and A[0] = 5 is assigned after the copy, then B[0] will automatically be set to 5 also.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 To prevent this, a deep copy is required, and one of the common ways of achieving this is by using </a:t>
            </a:r>
            <a:r>
              <a:rPr lang="en-US" sz="2000" dirty="0" err="1" smtClean="0">
                <a:solidFill>
                  <a:schemeClr val="tx1">
                    <a:lumMod val="65000"/>
                    <a:lumOff val="35000"/>
                  </a:schemeClr>
                </a:solidFill>
                <a:latin typeface="Arial" pitchFamily="34" charset="0"/>
                <a:cs typeface="Arial" pitchFamily="34" charset="0"/>
              </a:rPr>
              <a:t>JSON.parse</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JSON.stringify</a:t>
            </a:r>
            <a:r>
              <a:rPr lang="en-US" sz="2000" dirty="0" smtClean="0">
                <a:solidFill>
                  <a:schemeClr val="tx1">
                    <a:lumMod val="65000"/>
                    <a:lumOff val="35000"/>
                  </a:schemeClr>
                </a:solidFill>
                <a:latin typeface="Arial" pitchFamily="34" charset="0"/>
                <a:cs typeface="Arial" pitchFamily="34" charset="0"/>
              </a:rPr>
              <a:t> functions.  This method works for most structures, but it does glitch out on unique fields and data types.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609600" y="4095750"/>
            <a:ext cx="7869721" cy="5905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RANDOM</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676400" y="2038350"/>
            <a:ext cx="5838119" cy="178616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MATH</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math class is used to access common mathematic functions and values quickly.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math functions include max(), min(), </a:t>
            </a:r>
            <a:r>
              <a:rPr lang="en-US" sz="2000" dirty="0" err="1" smtClean="0">
                <a:solidFill>
                  <a:schemeClr val="tx1">
                    <a:lumMod val="65000"/>
                    <a:lumOff val="35000"/>
                  </a:schemeClr>
                </a:solidFill>
                <a:latin typeface="Arial" pitchFamily="34" charset="0"/>
                <a:cs typeface="Arial" pitchFamily="34" charset="0"/>
              </a:rPr>
              <a:t>pow</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sqrt</a:t>
            </a:r>
            <a:r>
              <a:rPr lang="en-US" sz="2000" dirty="0" smtClean="0">
                <a:solidFill>
                  <a:schemeClr val="tx1">
                    <a:lumMod val="65000"/>
                    <a:lumOff val="35000"/>
                  </a:schemeClr>
                </a:solidFill>
                <a:latin typeface="Arial" pitchFamily="34" charset="0"/>
                <a:cs typeface="Arial" pitchFamily="34" charset="0"/>
              </a:rPr>
              <a:t>(), exp(), sin(), </a:t>
            </a:r>
            <a:r>
              <a:rPr lang="en-US" sz="2000" dirty="0" err="1" smtClean="0">
                <a:solidFill>
                  <a:schemeClr val="tx1">
                    <a:lumMod val="65000"/>
                    <a:lumOff val="35000"/>
                  </a:schemeClr>
                </a:solidFill>
                <a:latin typeface="Arial" pitchFamily="34" charset="0"/>
                <a:cs typeface="Arial" pitchFamily="34" charset="0"/>
              </a:rPr>
              <a:t>cos</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arctan</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also includes PI, E, and SQRT2.</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81000" y="3181350"/>
            <a:ext cx="8458200" cy="11430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THE … SPREAD OPERATOR</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1430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spread operator is used to flatten an array.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useful when concatenating arrays.  If you don’t use a spread operator, and push an array as is, you will push an array inside an array instead of its elements.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54" name="Picture 6"/>
          <p:cNvPicPr>
            <a:picLocks noChangeAspect="1" noChangeArrowheads="1"/>
          </p:cNvPicPr>
          <p:nvPr/>
        </p:nvPicPr>
        <p:blipFill>
          <a:blip r:embed="rId2" cstate="print"/>
          <a:srcRect/>
          <a:stretch>
            <a:fillRect/>
          </a:stretch>
        </p:blipFill>
        <p:spPr bwMode="auto">
          <a:xfrm>
            <a:off x="1066800" y="2038350"/>
            <a:ext cx="6867525" cy="27432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DATES</a:t>
            </a:r>
            <a:endParaRPr lang="en-US" sz="3500" u="sng" dirty="0">
              <a:solidFill>
                <a:schemeClr val="bg1"/>
              </a:solidFill>
              <a:latin typeface="Arial Black"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DATES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981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JavaScript date class is also very helpful for declaring dates and times.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date functions of JavaScript can sometimes have limitations.  For this reason, the moment.js library is often imported to address this issue.</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457200" y="3162300"/>
            <a:ext cx="7962611" cy="9334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DATES</a:t>
            </a:r>
            <a:endParaRPr lang="en-US" sz="2500" u="sng" dirty="0">
              <a:solidFill>
                <a:srgbClr val="3366CC"/>
              </a:solidFill>
              <a:latin typeface="Arial Black"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52400" y="971550"/>
            <a:ext cx="7848600" cy="1329544"/>
          </a:xfrm>
          <a:prstGeom prst="rect">
            <a:avLst/>
          </a:prstGeom>
          <a:noFill/>
          <a:ln w="9525">
            <a:noFill/>
            <a:miter lim="800000"/>
            <a:headEnd/>
            <a:tailEnd/>
          </a:ln>
        </p:spPr>
      </p:pic>
      <p:pic>
        <p:nvPicPr>
          <p:cNvPr id="19458" name="Picture 2"/>
          <p:cNvPicPr>
            <a:picLocks noChangeAspect="1" noChangeArrowheads="1"/>
          </p:cNvPicPr>
          <p:nvPr/>
        </p:nvPicPr>
        <p:blipFill>
          <a:blip r:embed="rId3" cstate="print"/>
          <a:srcRect/>
          <a:stretch>
            <a:fillRect/>
          </a:stretch>
        </p:blipFill>
        <p:spPr bwMode="auto">
          <a:xfrm>
            <a:off x="3200400" y="1885950"/>
            <a:ext cx="5440925" cy="28956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CONDITIONALS</a:t>
            </a:r>
            <a:endParaRPr lang="en-US" sz="3500" u="sng" dirty="0">
              <a:solidFill>
                <a:schemeClr val="bg1"/>
              </a:solidFill>
              <a:latin typeface="Arial Black"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CONDITIONAL ASSIGNMENTS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657600" cy="38100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Variables can also be assigned using the </a:t>
            </a:r>
            <a:r>
              <a:rPr lang="en-US" sz="2000" b="1" dirty="0" smtClean="0">
                <a:solidFill>
                  <a:srgbClr val="0070C0"/>
                </a:solidFill>
                <a:latin typeface="Consolas" pitchFamily="49" charset="0"/>
                <a:cs typeface="Arial" pitchFamily="34" charset="0"/>
              </a:rPr>
              <a:t>&amp;&amp;</a:t>
            </a:r>
            <a:r>
              <a:rPr lang="en-US" sz="2000" dirty="0" smtClean="0">
                <a:solidFill>
                  <a:schemeClr val="tx1">
                    <a:lumMod val="65000"/>
                    <a:lumOff val="35000"/>
                  </a:schemeClr>
                </a:solidFill>
                <a:latin typeface="Arial" pitchFamily="34" charset="0"/>
                <a:cs typeface="Arial" pitchFamily="34" charset="0"/>
              </a:rPr>
              <a:t> and </a:t>
            </a:r>
            <a:r>
              <a:rPr lang="en-US" sz="2100" b="1" dirty="0" smtClean="0">
                <a:solidFill>
                  <a:srgbClr val="0070C0"/>
                </a:solidFill>
                <a:latin typeface="Consolas" pitchFamily="49"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operators but they are used differently to if-else statements.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an </a:t>
            </a:r>
            <a:r>
              <a:rPr lang="en-US" sz="2100" b="1" dirty="0" smtClean="0">
                <a:solidFill>
                  <a:srgbClr val="0070C0"/>
                </a:solidFill>
                <a:latin typeface="Consolas" pitchFamily="49" charset="0"/>
                <a:cs typeface="Arial" pitchFamily="34" charset="0"/>
              </a:rPr>
              <a:t>&amp;&amp;</a:t>
            </a:r>
            <a:r>
              <a:rPr lang="en-US" sz="2000" dirty="0" smtClean="0">
                <a:solidFill>
                  <a:schemeClr val="tx1">
                    <a:lumMod val="65000"/>
                    <a:lumOff val="35000"/>
                  </a:schemeClr>
                </a:solidFill>
                <a:latin typeface="Arial" pitchFamily="34" charset="0"/>
                <a:cs typeface="Arial" pitchFamily="34" charset="0"/>
              </a:rPr>
              <a:t> symbol is used, it means that if the operand on the left is </a:t>
            </a:r>
            <a:r>
              <a:rPr lang="en-US" sz="2000" dirty="0" err="1" smtClean="0">
                <a:solidFill>
                  <a:schemeClr val="tx1">
                    <a:lumMod val="65000"/>
                    <a:lumOff val="35000"/>
                  </a:schemeClr>
                </a:solidFill>
                <a:latin typeface="Arial" pitchFamily="34" charset="0"/>
                <a:cs typeface="Arial" pitchFamily="34" charset="0"/>
              </a:rPr>
              <a:t>thruthy</a:t>
            </a:r>
            <a:r>
              <a:rPr lang="en-US" sz="2000" dirty="0" smtClean="0">
                <a:solidFill>
                  <a:schemeClr val="tx1">
                    <a:lumMod val="65000"/>
                    <a:lumOff val="35000"/>
                  </a:schemeClr>
                </a:solidFill>
                <a:latin typeface="Arial" pitchFamily="34" charset="0"/>
                <a:cs typeface="Arial" pitchFamily="34" charset="0"/>
              </a:rPr>
              <a:t>, the operand on the right will display.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an </a:t>
            </a:r>
            <a:r>
              <a:rPr lang="en-US" sz="2100" b="1" dirty="0" smtClean="0">
                <a:solidFill>
                  <a:srgbClr val="0070C0"/>
                </a:solidFill>
                <a:latin typeface="Consolas" pitchFamily="49"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symbol is used, it means that if the operand on the left is </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the operand on the right will display.</a:t>
            </a:r>
          </a:p>
        </p:txBody>
      </p:sp>
      <p:pic>
        <p:nvPicPr>
          <p:cNvPr id="2" name="Picture 2"/>
          <p:cNvPicPr>
            <a:picLocks noChangeAspect="1" noChangeArrowheads="1"/>
          </p:cNvPicPr>
          <p:nvPr/>
        </p:nvPicPr>
        <p:blipFill>
          <a:blip r:embed="rId2" cstate="print"/>
          <a:srcRect/>
          <a:stretch>
            <a:fillRect/>
          </a:stretch>
        </p:blipFill>
        <p:spPr bwMode="auto">
          <a:xfrm>
            <a:off x="4267201" y="1123950"/>
            <a:ext cx="4343400" cy="157448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267200" y="2952750"/>
            <a:ext cx="4367213" cy="16002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OPTIONAL CHAINING</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Conditional assignments are used in the form of optional chaining to avoid throwing an error if a nested field doesn’t exist.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Traditionally, optional chaining was achieved with this syntax:</a:t>
            </a:r>
          </a:p>
          <a:p>
            <a:pPr algn="l"/>
            <a:endParaRPr lang="en-US" sz="2000" dirty="0" smtClean="0">
              <a:solidFill>
                <a:schemeClr val="tx1">
                  <a:lumMod val="65000"/>
                  <a:lumOff val="35000"/>
                </a:schemeClr>
              </a:solidFill>
              <a:latin typeface="Arial" pitchFamily="34" charset="0"/>
              <a:cs typeface="Arial" pitchFamily="34" charset="0"/>
            </a:endParaRPr>
          </a:p>
          <a:p>
            <a:r>
              <a:rPr lang="en-US" sz="2000" b="1" dirty="0" smtClean="0">
                <a:solidFill>
                  <a:srgbClr val="3366CC"/>
                </a:solidFill>
                <a:latin typeface="Consolas" pitchFamily="49" charset="0"/>
                <a:cs typeface="Arial" pitchFamily="34" charset="0"/>
              </a:rPr>
              <a:t>l</a:t>
            </a:r>
            <a:r>
              <a:rPr lang="en-US" sz="2000" b="1" dirty="0" smtClean="0">
                <a:solidFill>
                  <a:srgbClr val="3366CC"/>
                </a:solidFill>
                <a:latin typeface="Consolas" pitchFamily="49" charset="0"/>
                <a:cs typeface="Arial" pitchFamily="34" charset="0"/>
              </a:rPr>
              <a:t>et </a:t>
            </a:r>
            <a:r>
              <a:rPr lang="en-US" sz="2000" b="1" dirty="0" err="1" smtClean="0">
                <a:solidFill>
                  <a:srgbClr val="3366CC"/>
                </a:solidFill>
                <a:latin typeface="Consolas" pitchFamily="49" charset="0"/>
                <a:cs typeface="Arial" pitchFamily="34" charset="0"/>
              </a:rPr>
              <a:t>someVar</a:t>
            </a:r>
            <a:r>
              <a:rPr lang="en-US" sz="2000" b="1" dirty="0" smtClean="0">
                <a:solidFill>
                  <a:srgbClr val="3366CC"/>
                </a:solidFill>
                <a:latin typeface="Consolas" pitchFamily="49" charset="0"/>
                <a:cs typeface="Arial" pitchFamily="34" charset="0"/>
              </a:rPr>
              <a:t> = a &amp;&amp; </a:t>
            </a:r>
            <a:r>
              <a:rPr lang="en-US" sz="2000" b="1" dirty="0" err="1" smtClean="0">
                <a:solidFill>
                  <a:srgbClr val="3366CC"/>
                </a:solidFill>
                <a:latin typeface="Consolas" pitchFamily="49" charset="0"/>
                <a:cs typeface="Arial" pitchFamily="34" charset="0"/>
              </a:rPr>
              <a:t>a.b</a:t>
            </a:r>
            <a:r>
              <a:rPr lang="en-US" sz="2000" b="1" dirty="0" smtClean="0">
                <a:solidFill>
                  <a:srgbClr val="3366CC"/>
                </a:solidFill>
                <a:latin typeface="Consolas" pitchFamily="49" charset="0"/>
                <a:cs typeface="Arial" pitchFamily="34" charset="0"/>
              </a:rPr>
              <a:t> &amp;&amp; </a:t>
            </a:r>
            <a:r>
              <a:rPr lang="en-US" sz="2000" b="1" dirty="0" err="1" smtClean="0">
                <a:solidFill>
                  <a:srgbClr val="3366CC"/>
                </a:solidFill>
                <a:latin typeface="Consolas" pitchFamily="49" charset="0"/>
                <a:cs typeface="Arial" pitchFamily="34" charset="0"/>
              </a:rPr>
              <a:t>a.b.c</a:t>
            </a:r>
            <a:r>
              <a:rPr lang="en-US" sz="2000" b="1" dirty="0" smtClean="0">
                <a:solidFill>
                  <a:srgbClr val="3366CC"/>
                </a:solidFill>
                <a:latin typeface="Consolas" pitchFamily="49" charset="0"/>
                <a:cs typeface="Arial" pitchFamily="34" charset="0"/>
              </a:rPr>
              <a:t>;</a:t>
            </a:r>
          </a:p>
          <a:p>
            <a:pPr algn="l"/>
            <a:endParaRPr lang="en-US" sz="2000" b="1"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But as of 2020, optional chaining was introduced with this syntax:</a:t>
            </a:r>
          </a:p>
          <a:p>
            <a:pPr algn="l"/>
            <a:endParaRPr lang="en-US" sz="2000" dirty="0" smtClean="0">
              <a:solidFill>
                <a:schemeClr val="tx1">
                  <a:lumMod val="65000"/>
                  <a:lumOff val="35000"/>
                </a:schemeClr>
              </a:solidFill>
              <a:latin typeface="Arial" pitchFamily="34" charset="0"/>
              <a:cs typeface="Arial" pitchFamily="34" charset="0"/>
            </a:endParaRPr>
          </a:p>
          <a:p>
            <a:r>
              <a:rPr lang="en-US" sz="2000" b="1" dirty="0" smtClean="0">
                <a:solidFill>
                  <a:srgbClr val="3366CC"/>
                </a:solidFill>
                <a:latin typeface="Consolas" pitchFamily="49" charset="0"/>
                <a:cs typeface="Arial" pitchFamily="34" charset="0"/>
              </a:rPr>
              <a:t>let </a:t>
            </a:r>
            <a:r>
              <a:rPr lang="en-US" sz="2000" b="1" dirty="0" err="1" smtClean="0">
                <a:solidFill>
                  <a:srgbClr val="3366CC"/>
                </a:solidFill>
                <a:latin typeface="Consolas" pitchFamily="49" charset="0"/>
                <a:cs typeface="Arial" pitchFamily="34" charset="0"/>
              </a:rPr>
              <a:t>someVar</a:t>
            </a:r>
            <a:r>
              <a:rPr lang="en-US" sz="2000" b="1" dirty="0" smtClean="0">
                <a:solidFill>
                  <a:srgbClr val="3366CC"/>
                </a:solidFill>
                <a:latin typeface="Consolas" pitchFamily="49" charset="0"/>
                <a:cs typeface="Arial" pitchFamily="34" charset="0"/>
              </a:rPr>
              <a:t> = </a:t>
            </a:r>
            <a:r>
              <a:rPr lang="en-US" sz="2000" b="1" dirty="0" smtClean="0">
                <a:solidFill>
                  <a:srgbClr val="3366CC"/>
                </a:solidFill>
                <a:latin typeface="Consolas" pitchFamily="49" charset="0"/>
                <a:cs typeface="Arial" pitchFamily="34" charset="0"/>
              </a:rPr>
              <a:t>a?.b?.c</a:t>
            </a:r>
            <a:r>
              <a:rPr lang="en-US" sz="2000" b="1" dirty="0" smtClean="0">
                <a:solidFill>
                  <a:schemeClr val="tx1">
                    <a:lumMod val="65000"/>
                    <a:lumOff val="35000"/>
                  </a:schemeClr>
                </a:solidFill>
                <a:latin typeface="Consolas" pitchFamily="49" charset="0"/>
                <a:cs typeface="Arial" pitchFamily="34" charset="0"/>
              </a:rPr>
              <a:t>;</a:t>
            </a:r>
            <a:endParaRPr lang="en-US" sz="2000" b="1" dirty="0" smtClean="0">
              <a:solidFill>
                <a:schemeClr val="tx1">
                  <a:lumMod val="65000"/>
                  <a:lumOff val="35000"/>
                </a:schemeClr>
              </a:solidFill>
              <a:latin typeface="Consolas" pitchFamily="49"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47800" y="285750"/>
            <a:ext cx="6405562" cy="4589059"/>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TOGGLE SYNTAX</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Toggling variables is often done with the ! operator.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Toggling can be used for checkbox bindings, collapsing elements, or hiding elements.</a:t>
            </a:r>
          </a:p>
        </p:txBody>
      </p:sp>
      <p:pic>
        <p:nvPicPr>
          <p:cNvPr id="3" name="Picture 2"/>
          <p:cNvPicPr>
            <a:picLocks noChangeAspect="1" noChangeArrowheads="1"/>
          </p:cNvPicPr>
          <p:nvPr/>
        </p:nvPicPr>
        <p:blipFill>
          <a:blip r:embed="rId2" cstate="print"/>
          <a:srcRect/>
          <a:stretch>
            <a:fillRect/>
          </a:stretch>
        </p:blipFill>
        <p:spPr bwMode="auto">
          <a:xfrm>
            <a:off x="2286000" y="2724150"/>
            <a:ext cx="3948545" cy="14287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 VS ===</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Triple equals checks for value AND format (example 2 === ‘2’ returns false).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Double equals checks for value only (example 2 == 2 returns true).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best to use triple equals.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COMPARISON OPERATORS</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990600" y="971550"/>
            <a:ext cx="7315200" cy="3811866"/>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CONDITIONALS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838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uses the standard AND, OR, and NOT conditionals just like in any other language.</a:t>
            </a:r>
          </a:p>
        </p:txBody>
      </p:sp>
      <p:pic>
        <p:nvPicPr>
          <p:cNvPr id="9218" name="Picture 2"/>
          <p:cNvPicPr>
            <a:picLocks noChangeAspect="1" noChangeArrowheads="1"/>
          </p:cNvPicPr>
          <p:nvPr/>
        </p:nvPicPr>
        <p:blipFill>
          <a:blip r:embed="rId2" cstate="print"/>
          <a:srcRect/>
          <a:stretch>
            <a:fillRect/>
          </a:stretch>
        </p:blipFill>
        <p:spPr bwMode="auto">
          <a:xfrm>
            <a:off x="533400" y="2266950"/>
            <a:ext cx="8140148" cy="19812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SHORT CIRCUIT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828800"/>
          </a:xfrm>
        </p:spPr>
        <p:txBody>
          <a:bodyPr>
            <a:normAutofit fontScale="85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short circuits are used to avoid evaluating every statement in an if statement.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advantageous not only for performance reasons but also because proceeding statements could glitch out if evaluated.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short circuit evaluation uses the double &amp;&amp; or II operators whereas an evaluation without short circuit uses the single &amp; or I operators.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single &amp; or I will evaluate all statements regardless if the initial one is true or false.</a:t>
            </a:r>
          </a:p>
        </p:txBody>
      </p:sp>
      <p:pic>
        <p:nvPicPr>
          <p:cNvPr id="2" name="Picture 2"/>
          <p:cNvPicPr>
            <a:picLocks noChangeAspect="1" noChangeArrowheads="1"/>
          </p:cNvPicPr>
          <p:nvPr/>
        </p:nvPicPr>
        <p:blipFill>
          <a:blip r:embed="rId2" cstate="print"/>
          <a:srcRect/>
          <a:stretch>
            <a:fillRect/>
          </a:stretch>
        </p:blipFill>
        <p:spPr bwMode="auto">
          <a:xfrm>
            <a:off x="1143000" y="3028950"/>
            <a:ext cx="6897508" cy="16287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CONDITIONAL </a:t>
            </a:r>
            <a:br>
              <a:rPr lang="en-US" sz="3500" u="sng" dirty="0" smtClean="0">
                <a:solidFill>
                  <a:schemeClr val="bg1"/>
                </a:solidFill>
                <a:latin typeface="Arial Black" pitchFamily="34" charset="0"/>
              </a:rPr>
            </a:br>
            <a:r>
              <a:rPr lang="en-US" sz="3500" u="sng" dirty="0" smtClean="0">
                <a:solidFill>
                  <a:schemeClr val="bg1"/>
                </a:solidFill>
                <a:latin typeface="Arial Black" pitchFamily="34" charset="0"/>
              </a:rPr>
              <a:t>TYPES</a:t>
            </a:r>
            <a:endParaRPr lang="en-US" sz="3500" u="sng" dirty="0">
              <a:solidFill>
                <a:schemeClr val="bg1"/>
              </a:solidFill>
              <a:latin typeface="Arial Black"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1828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variables can also be assigned using ternary conditionals as shown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example below, if Y equals 4, it will display ‘y is 4’, otherwise, it will display ‘y is not 4’.</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TERNARIES</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828800" y="2876550"/>
            <a:ext cx="5630827" cy="1587893"/>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IF-ELSE STATEMENTS</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533400" y="1123950"/>
            <a:ext cx="8200402" cy="35814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SWITCH STATEMENT</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3200400" y="1276350"/>
            <a:ext cx="2656407" cy="3385022"/>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LOOPS</a:t>
            </a:r>
            <a:endParaRPr lang="en-US" sz="3500" u="sng" dirty="0">
              <a:solidFill>
                <a:schemeClr val="bg1"/>
              </a:solidFill>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86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was first introduced by Netscape back in 1996.</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was originally called </a:t>
            </a:r>
            <a:r>
              <a:rPr lang="en-US" sz="2000" dirty="0" err="1" smtClean="0">
                <a:solidFill>
                  <a:schemeClr val="tx1">
                    <a:lumMod val="65000"/>
                    <a:lumOff val="35000"/>
                  </a:schemeClr>
                </a:solidFill>
                <a:latin typeface="Arial" pitchFamily="34" charset="0"/>
                <a:cs typeface="Arial" pitchFamily="34" charset="0"/>
              </a:rPr>
              <a:t>LiveScript</a:t>
            </a:r>
            <a:r>
              <a:rPr lang="en-US" sz="2000" dirty="0" smtClean="0">
                <a:solidFill>
                  <a:schemeClr val="tx1">
                    <a:lumMod val="65000"/>
                    <a:lumOff val="35000"/>
                  </a:schemeClr>
                </a:solidFill>
                <a:latin typeface="Arial" pitchFamily="34" charset="0"/>
                <a:cs typeface="Arial" pitchFamily="34" charset="0"/>
              </a:rPr>
              <a:t> but changed to JavaScript because of its support of Java applets.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is an implementation of a standardized scripting language called </a:t>
            </a:r>
            <a:r>
              <a:rPr lang="en-US" sz="2000" dirty="0" err="1" smtClean="0">
                <a:solidFill>
                  <a:schemeClr val="tx1">
                    <a:lumMod val="65000"/>
                    <a:lumOff val="35000"/>
                  </a:schemeClr>
                </a:solidFill>
                <a:latin typeface="Arial" pitchFamily="34" charset="0"/>
                <a:cs typeface="Arial" pitchFamily="34" charset="0"/>
              </a:rPr>
              <a:t>ECMAScript</a:t>
            </a:r>
            <a:r>
              <a:rPr lang="en-US" sz="2000" dirty="0" smtClean="0">
                <a:solidFill>
                  <a:schemeClr val="tx1">
                    <a:lumMod val="65000"/>
                    <a:lumOff val="35000"/>
                  </a:schemeClr>
                </a:solidFill>
                <a:latin typeface="Arial" pitchFamily="34" charset="0"/>
                <a:cs typeface="Arial" pitchFamily="34" charset="0"/>
              </a:rPr>
              <a:t>.</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HISTORY</a:t>
            </a:r>
            <a:endParaRPr lang="en-US" sz="2500" u="sng" dirty="0">
              <a:solidFill>
                <a:srgbClr val="3366CC"/>
              </a:solidFill>
              <a:latin typeface="Arial Black"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 LOOPS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fontScale="70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‘for’ loop combines the common components of a loop, with initialization, condition, and post-loop operation into one statement.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t>
            </a:r>
            <a:r>
              <a:rPr lang="en-US" sz="2000" b="1" dirty="0" smtClean="0">
                <a:solidFill>
                  <a:srgbClr val="3366CC"/>
                </a:solidFill>
                <a:latin typeface="Consolas" pitchFamily="49" charset="0"/>
                <a:cs typeface="Arial" pitchFamily="34" charset="0"/>
              </a:rPr>
              <a:t>break</a:t>
            </a:r>
            <a:r>
              <a:rPr lang="en-US" sz="2000" dirty="0" smtClean="0">
                <a:solidFill>
                  <a:schemeClr val="tx1">
                    <a:lumMod val="65000"/>
                    <a:lumOff val="35000"/>
                  </a:schemeClr>
                </a:solidFill>
                <a:latin typeface="Arial" pitchFamily="34" charset="0"/>
                <a:cs typeface="Arial" pitchFamily="34" charset="0"/>
              </a:rPr>
              <a:t> is used inside the ‘for’ loop, it will exit out of the loop.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t>
            </a:r>
            <a:r>
              <a:rPr lang="en-US" sz="2000" b="1" dirty="0" smtClean="0">
                <a:solidFill>
                  <a:srgbClr val="3366CC"/>
                </a:solidFill>
                <a:latin typeface="Consolas" pitchFamily="49" charset="0"/>
                <a:cs typeface="Arial" pitchFamily="34" charset="0"/>
              </a:rPr>
              <a:t>continue</a:t>
            </a:r>
            <a:r>
              <a:rPr lang="en-US" sz="2000" dirty="0" smtClean="0">
                <a:solidFill>
                  <a:schemeClr val="tx1">
                    <a:lumMod val="65000"/>
                    <a:lumOff val="35000"/>
                  </a:schemeClr>
                </a:solidFill>
                <a:latin typeface="Arial" pitchFamily="34" charset="0"/>
                <a:cs typeface="Arial" pitchFamily="34" charset="0"/>
              </a:rPr>
              <a:t> is used inside a ‘for’ loop, it will skip the iteration.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a:t>
            </a:r>
            <a:r>
              <a:rPr lang="en-US" sz="2000" b="1" dirty="0" smtClean="0">
                <a:solidFill>
                  <a:srgbClr val="3366CC"/>
                </a:solidFill>
                <a:latin typeface="Consolas" pitchFamily="49" charset="0"/>
                <a:cs typeface="Arial" pitchFamily="34" charset="0"/>
              </a:rPr>
              <a:t>return </a:t>
            </a:r>
            <a:r>
              <a:rPr lang="en-US" sz="2000" dirty="0" smtClean="0">
                <a:solidFill>
                  <a:schemeClr val="tx1">
                    <a:lumMod val="65000"/>
                    <a:lumOff val="35000"/>
                  </a:schemeClr>
                </a:solidFill>
                <a:latin typeface="Arial" pitchFamily="34" charset="0"/>
                <a:cs typeface="Arial" pitchFamily="34" charset="0"/>
              </a:rPr>
              <a:t>is used inside a ‘</a:t>
            </a:r>
            <a:r>
              <a:rPr lang="en-US" sz="2000" dirty="0" err="1" smtClean="0">
                <a:solidFill>
                  <a:schemeClr val="tx1">
                    <a:lumMod val="65000"/>
                    <a:lumOff val="35000"/>
                  </a:schemeClr>
                </a:solidFill>
                <a:latin typeface="Arial" pitchFamily="34" charset="0"/>
                <a:cs typeface="Arial" pitchFamily="34" charset="0"/>
              </a:rPr>
              <a:t>forEach</a:t>
            </a:r>
            <a:r>
              <a:rPr lang="en-US" sz="2000" dirty="0" smtClean="0">
                <a:solidFill>
                  <a:schemeClr val="tx1">
                    <a:lumMod val="65000"/>
                    <a:lumOff val="35000"/>
                  </a:schemeClr>
                </a:solidFill>
                <a:latin typeface="Arial" pitchFamily="34" charset="0"/>
                <a:cs typeface="Arial" pitchFamily="34" charset="0"/>
              </a:rPr>
              <a:t>’ loop, it will skip the iteration.</a:t>
            </a:r>
          </a:p>
          <a:p>
            <a:pPr algn="l">
              <a:buFont typeface="Arial" pitchFamily="34" charset="0"/>
              <a:buChar char="●"/>
            </a:pPr>
            <a:r>
              <a:rPr lang="en-US" sz="2000" b="1" dirty="0" smtClean="0">
                <a:solidFill>
                  <a:srgbClr val="FF0000"/>
                </a:solidFill>
                <a:latin typeface="Arial" pitchFamily="34" charset="0"/>
                <a:cs typeface="Arial" pitchFamily="34" charset="0"/>
              </a:rPr>
              <a:t>THERE IS NO WAY TO BREAK OUT OF A .FOREACH LOOP</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1371600" y="2495550"/>
            <a:ext cx="5638800" cy="1137237"/>
          </a:xfrm>
          <a:prstGeom prst="rect">
            <a:avLst/>
          </a:prstGeom>
          <a:noFill/>
          <a:ln w="9525">
            <a:noFill/>
            <a:miter lim="800000"/>
            <a:headEnd/>
            <a:tailEnd/>
          </a:ln>
        </p:spPr>
      </p:pic>
      <p:pic>
        <p:nvPicPr>
          <p:cNvPr id="6146" name="Picture 2"/>
          <p:cNvPicPr>
            <a:picLocks noChangeAspect="1" noChangeArrowheads="1"/>
          </p:cNvPicPr>
          <p:nvPr/>
        </p:nvPicPr>
        <p:blipFill>
          <a:blip r:embed="rId3" cstate="print"/>
          <a:srcRect/>
          <a:stretch>
            <a:fillRect/>
          </a:stretch>
        </p:blipFill>
        <p:spPr bwMode="auto">
          <a:xfrm>
            <a:off x="1676400" y="3562350"/>
            <a:ext cx="5021745" cy="134302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WHILE LOOPS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4648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while loop ends when a condition is met, otherwise it continues to loop.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While loops can be dangerous, because as opposed to ‘for’ loops, they are more likely to continue endlessly in an infinite loop if not coded properly, and crash the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Luckily, most browsers nowadays have a kill operation when it realizes that it is stuck in an infinite loop.</a:t>
            </a:r>
          </a:p>
        </p:txBody>
      </p:sp>
      <p:pic>
        <p:nvPicPr>
          <p:cNvPr id="11266" name="Picture 2"/>
          <p:cNvPicPr>
            <a:picLocks noChangeAspect="1" noChangeArrowheads="1"/>
          </p:cNvPicPr>
          <p:nvPr/>
        </p:nvPicPr>
        <p:blipFill>
          <a:blip r:embed="rId2" cstate="print"/>
          <a:srcRect/>
          <a:stretch>
            <a:fillRect/>
          </a:stretch>
        </p:blipFill>
        <p:spPr bwMode="auto">
          <a:xfrm>
            <a:off x="5257800" y="2038350"/>
            <a:ext cx="3418490" cy="168027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FUNCTIONS</a:t>
            </a:r>
            <a:endParaRPr lang="en-US" sz="3500" u="sng" dirty="0">
              <a:solidFill>
                <a:schemeClr val="bg1"/>
              </a:solidFill>
              <a:latin typeface="Arial Black"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FUNCTIONS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5029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Functions are the building blocks for modularity in JavaScript.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defined by using the reserved word ‘function’ before the function name and optional parameters.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Since JavaScript is dynamically typed, functions do not always need to return a type.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functions support overloads without having to define separate functions.  For example, power(1) or power(1,2) will call the same function.</a:t>
            </a:r>
          </a:p>
        </p:txBody>
      </p:sp>
      <p:pic>
        <p:nvPicPr>
          <p:cNvPr id="13314" name="Picture 2"/>
          <p:cNvPicPr>
            <a:picLocks noChangeAspect="1" noChangeArrowheads="1"/>
          </p:cNvPicPr>
          <p:nvPr/>
        </p:nvPicPr>
        <p:blipFill>
          <a:blip r:embed="rId2" cstate="print"/>
          <a:srcRect/>
          <a:stretch>
            <a:fillRect/>
          </a:stretch>
        </p:blipFill>
        <p:spPr bwMode="auto">
          <a:xfrm>
            <a:off x="5334000" y="1352550"/>
            <a:ext cx="3553200" cy="32004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CALLBACK FUNCTIONS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6576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function passed as an argument to another function.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often used on asynchronous communications, where one function has to wait for another function.</a:t>
            </a:r>
          </a:p>
        </p:txBody>
      </p:sp>
      <p:pic>
        <p:nvPicPr>
          <p:cNvPr id="2050" name="Picture 2"/>
          <p:cNvPicPr>
            <a:picLocks noChangeAspect="1" noChangeArrowheads="1"/>
          </p:cNvPicPr>
          <p:nvPr/>
        </p:nvPicPr>
        <p:blipFill>
          <a:blip r:embed="rId2" cstate="print"/>
          <a:srcRect/>
          <a:stretch>
            <a:fillRect/>
          </a:stretch>
        </p:blipFill>
        <p:spPr bwMode="auto">
          <a:xfrm>
            <a:off x="4114800" y="1047750"/>
            <a:ext cx="4505325" cy="238125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ARROW NOTATION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14478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Arrow notation is often used with array methods because it is more succinct.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values inside the () are the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and the values inside the {} is the logic.  A return line is required if {} is used.  If {} is not used, a return line is not required but the logic is usually only written within one line. </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143000" y="2952750"/>
            <a:ext cx="6659426" cy="1401282"/>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GENERATORS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9906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Generators are functions that can return multiple values in a sequence.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does this using function* syntax, the .next() method, and will return a value, done object.</a:t>
            </a:r>
          </a:p>
        </p:txBody>
      </p:sp>
      <p:pic>
        <p:nvPicPr>
          <p:cNvPr id="1026" name="Picture 2"/>
          <p:cNvPicPr>
            <a:picLocks noChangeAspect="1" noChangeArrowheads="1"/>
          </p:cNvPicPr>
          <p:nvPr/>
        </p:nvPicPr>
        <p:blipFill>
          <a:blip r:embed="rId2" cstate="print"/>
          <a:srcRect/>
          <a:stretch>
            <a:fillRect/>
          </a:stretch>
        </p:blipFill>
        <p:spPr bwMode="auto">
          <a:xfrm>
            <a:off x="1219200" y="2343150"/>
            <a:ext cx="6927548" cy="22574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CLOSURES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077200" cy="1066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Closures are an ability of a function to have access to variables outside their declared scope.</a:t>
            </a:r>
          </a:p>
        </p:txBody>
      </p:sp>
      <p:pic>
        <p:nvPicPr>
          <p:cNvPr id="2" name="Picture 2"/>
          <p:cNvPicPr>
            <a:picLocks noChangeAspect="1" noChangeArrowheads="1"/>
          </p:cNvPicPr>
          <p:nvPr/>
        </p:nvPicPr>
        <p:blipFill>
          <a:blip r:embed="rId2" cstate="print"/>
          <a:srcRect/>
          <a:stretch>
            <a:fillRect/>
          </a:stretch>
        </p:blipFill>
        <p:spPr bwMode="auto">
          <a:xfrm>
            <a:off x="2209800" y="1885950"/>
            <a:ext cx="4777740" cy="2467699"/>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EVALS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609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eval</a:t>
            </a:r>
            <a:r>
              <a:rPr lang="en-US" sz="2000" dirty="0" smtClean="0">
                <a:solidFill>
                  <a:schemeClr val="tx1">
                    <a:lumMod val="65000"/>
                    <a:lumOff val="35000"/>
                  </a:schemeClr>
                </a:solidFill>
                <a:latin typeface="Arial" pitchFamily="34" charset="0"/>
                <a:cs typeface="Arial" pitchFamily="34" charset="0"/>
              </a:rPr>
              <a:t>() function turns a string into an expression.</a:t>
            </a:r>
          </a:p>
        </p:txBody>
      </p:sp>
      <p:pic>
        <p:nvPicPr>
          <p:cNvPr id="15362" name="Picture 2"/>
          <p:cNvPicPr>
            <a:picLocks noChangeAspect="1" noChangeArrowheads="1"/>
          </p:cNvPicPr>
          <p:nvPr/>
        </p:nvPicPr>
        <p:blipFill>
          <a:blip r:embed="rId2" cstate="print"/>
          <a:srcRect/>
          <a:stretch>
            <a:fillRect/>
          </a:stretch>
        </p:blipFill>
        <p:spPr bwMode="auto">
          <a:xfrm>
            <a:off x="2514600" y="2114550"/>
            <a:ext cx="3939841" cy="22098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REGEX</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352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Regular expressions(</a:t>
            </a:r>
            <a:r>
              <a:rPr lang="en-US" sz="2000" dirty="0" err="1" smtClean="0">
                <a:solidFill>
                  <a:schemeClr val="tx1">
                    <a:lumMod val="65000"/>
                    <a:lumOff val="35000"/>
                  </a:schemeClr>
                </a:solidFill>
                <a:latin typeface="Arial" pitchFamily="34" charset="0"/>
                <a:cs typeface="Arial" pitchFamily="34" charset="0"/>
              </a:rPr>
              <a:t>regex</a:t>
            </a:r>
            <a:r>
              <a:rPr lang="en-US" sz="2000" dirty="0" smtClean="0">
                <a:solidFill>
                  <a:schemeClr val="tx1">
                    <a:lumMod val="65000"/>
                    <a:lumOff val="35000"/>
                  </a:schemeClr>
                </a:solidFill>
                <a:latin typeface="Arial" pitchFamily="34" charset="0"/>
                <a:cs typeface="Arial" pitchFamily="34" charset="0"/>
              </a:rPr>
              <a:t>) is a series of characters that translate into a series of functions.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often used for input validation i.e. scanning for proper email, phone, or number formats.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they are confusing to read, they are a very succinct way to code.  A single line </a:t>
            </a:r>
            <a:r>
              <a:rPr lang="en-US" sz="2000" dirty="0" err="1" smtClean="0">
                <a:solidFill>
                  <a:schemeClr val="tx1">
                    <a:lumMod val="65000"/>
                    <a:lumOff val="35000"/>
                  </a:schemeClr>
                </a:solidFill>
                <a:latin typeface="Arial" pitchFamily="34" charset="0"/>
                <a:cs typeface="Arial" pitchFamily="34" charset="0"/>
              </a:rPr>
              <a:t>regex</a:t>
            </a:r>
            <a:r>
              <a:rPr lang="en-US" sz="2000" dirty="0" smtClean="0">
                <a:solidFill>
                  <a:schemeClr val="tx1">
                    <a:lumMod val="65000"/>
                    <a:lumOff val="35000"/>
                  </a:schemeClr>
                </a:solidFill>
                <a:latin typeface="Arial" pitchFamily="34" charset="0"/>
                <a:cs typeface="Arial" pitchFamily="34" charset="0"/>
              </a:rPr>
              <a:t> could equate to a 100 line if-else statement.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9" name="Picture 3"/>
          <p:cNvPicPr>
            <a:picLocks noChangeAspect="1" noChangeArrowheads="1"/>
          </p:cNvPicPr>
          <p:nvPr/>
        </p:nvPicPr>
        <p:blipFill>
          <a:blip r:embed="rId2" cstate="print"/>
          <a:srcRect/>
          <a:stretch>
            <a:fillRect/>
          </a:stretch>
        </p:blipFill>
        <p:spPr bwMode="auto">
          <a:xfrm>
            <a:off x="304800" y="3486150"/>
            <a:ext cx="8555908" cy="9715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Reduces the load from the server computers.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Browser can respond to user events faster.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JavaScript can interact with HTML in ways that servers can’t.</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CLIENT-SIDE SCRIPTING PROS</a:t>
            </a:r>
            <a:endParaRPr lang="en-US" sz="2500" u="sng" dirty="0">
              <a:solidFill>
                <a:srgbClr val="3366CC"/>
              </a:solidFill>
              <a:latin typeface="Arial Black"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REGEX TESTING</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143000" y="1047750"/>
            <a:ext cx="6629400" cy="3851365"/>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REGEX MODIFIERS</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1295400" y="2724150"/>
            <a:ext cx="6499225" cy="19716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457200" y="1047750"/>
            <a:ext cx="8277225" cy="1476478"/>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ALERTS AND CONFIRMS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alert() and confirm() functions are used to display pop-ups to the user.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Alerts are usually never used on production code, most serious applications use custom professional modals, but alerts are good for debugging.</a:t>
            </a:r>
          </a:p>
        </p:txBody>
      </p:sp>
      <p:pic>
        <p:nvPicPr>
          <p:cNvPr id="15362" name="Picture 2"/>
          <p:cNvPicPr>
            <a:picLocks noChangeAspect="1" noChangeArrowheads="1"/>
          </p:cNvPicPr>
          <p:nvPr/>
        </p:nvPicPr>
        <p:blipFill>
          <a:blip r:embed="rId2" cstate="print"/>
          <a:srcRect/>
          <a:stretch>
            <a:fillRect/>
          </a:stretch>
        </p:blipFill>
        <p:spPr bwMode="auto">
          <a:xfrm>
            <a:off x="2362200" y="2647950"/>
            <a:ext cx="4311805" cy="6096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2266950" y="3257550"/>
            <a:ext cx="4362450" cy="13335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DOM</a:t>
            </a:r>
            <a:endParaRPr lang="en-US" sz="3500" u="sng" dirty="0">
              <a:solidFill>
                <a:schemeClr val="bg1"/>
              </a:solidFill>
              <a:latin typeface="Arial Black"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NODES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2766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DOM, each element within an HTML document is a node.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most common task in JavaScript is finding the right node, accessing it, and modifying it using properties and methods.</a:t>
            </a:r>
          </a:p>
        </p:txBody>
      </p:sp>
      <p:pic>
        <p:nvPicPr>
          <p:cNvPr id="15362" name="Picture 2"/>
          <p:cNvPicPr>
            <a:picLocks noChangeAspect="1" noChangeArrowheads="1"/>
          </p:cNvPicPr>
          <p:nvPr/>
        </p:nvPicPr>
        <p:blipFill>
          <a:blip r:embed="rId2" cstate="print"/>
          <a:srcRect/>
          <a:stretch>
            <a:fillRect/>
          </a:stretch>
        </p:blipFill>
        <p:spPr bwMode="auto">
          <a:xfrm>
            <a:off x="3505200" y="1581150"/>
            <a:ext cx="5353050" cy="253365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rmAutofit fontScale="90000"/>
          </a:bodyPr>
          <a:lstStyle/>
          <a:p>
            <a:r>
              <a:rPr lang="en-US" sz="2500" u="sng" dirty="0" smtClean="0">
                <a:solidFill>
                  <a:srgbClr val="3366CC"/>
                </a:solidFill>
                <a:latin typeface="Arial Black" pitchFamily="34" charset="0"/>
              </a:rPr>
              <a:t>NODES</a:t>
            </a:r>
            <a:endParaRPr lang="en-US" sz="2500" u="sng" dirty="0">
              <a:solidFill>
                <a:srgbClr val="3366CC"/>
              </a:solidFill>
              <a:latin typeface="Arial Black"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1676400" y="1119280"/>
            <a:ext cx="6019800" cy="366227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 ACCESS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4478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One of the common ways to select elements in HTML is using the </a:t>
            </a:r>
            <a:r>
              <a:rPr lang="en-US" sz="2000" dirty="0" err="1" smtClean="0">
                <a:solidFill>
                  <a:schemeClr val="tx1">
                    <a:lumMod val="65000"/>
                    <a:lumOff val="35000"/>
                  </a:schemeClr>
                </a:solidFill>
                <a:latin typeface="Arial" pitchFamily="34" charset="0"/>
                <a:cs typeface="Arial" pitchFamily="34" charset="0"/>
              </a:rPr>
              <a:t>getElementById</a:t>
            </a:r>
            <a:r>
              <a:rPr lang="en-US" sz="2000" dirty="0" smtClean="0">
                <a:solidFill>
                  <a:schemeClr val="tx1">
                    <a:lumMod val="65000"/>
                    <a:lumOff val="35000"/>
                  </a:schemeClr>
                </a:solidFill>
                <a:latin typeface="Arial" pitchFamily="34" charset="0"/>
                <a:cs typeface="Arial" pitchFamily="34" charset="0"/>
              </a:rPr>
              <a:t>() method.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method selects a specific Id on the HTML, and binds JavaScript to it.  There is also a class version of this with </a:t>
            </a:r>
            <a:r>
              <a:rPr lang="en-US" sz="2000" dirty="0" err="1" smtClean="0">
                <a:solidFill>
                  <a:schemeClr val="tx1">
                    <a:lumMod val="65000"/>
                    <a:lumOff val="35000"/>
                  </a:schemeClr>
                </a:solidFill>
                <a:latin typeface="Arial" pitchFamily="34" charset="0"/>
                <a:cs typeface="Arial" pitchFamily="34" charset="0"/>
              </a:rPr>
              <a:t>getElementByClassName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Jquery.js is known for being the most popular JavaScript library for DOM manipulation.</a:t>
            </a:r>
          </a:p>
        </p:txBody>
      </p:sp>
      <p:pic>
        <p:nvPicPr>
          <p:cNvPr id="17410" name="Picture 2"/>
          <p:cNvPicPr>
            <a:picLocks noChangeAspect="1" noChangeArrowheads="1"/>
          </p:cNvPicPr>
          <p:nvPr/>
        </p:nvPicPr>
        <p:blipFill>
          <a:blip r:embed="rId2" cstate="print"/>
          <a:srcRect/>
          <a:stretch>
            <a:fillRect/>
          </a:stretch>
        </p:blipFill>
        <p:spPr bwMode="auto">
          <a:xfrm>
            <a:off x="1295400" y="2343150"/>
            <a:ext cx="6400800" cy="2508808"/>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DOM ACCESS</a:t>
            </a:r>
            <a:endParaRPr lang="en-US" sz="2500" u="sng" dirty="0">
              <a:solidFill>
                <a:srgbClr val="3366CC"/>
              </a:solidFill>
              <a:latin typeface="Arial Black" pitchFamily="34" charset="0"/>
            </a:endParaRPr>
          </a:p>
        </p:txBody>
      </p:sp>
      <p:pic>
        <p:nvPicPr>
          <p:cNvPr id="18434" name="Picture 2"/>
          <p:cNvPicPr>
            <a:picLocks noChangeAspect="1" noChangeArrowheads="1"/>
          </p:cNvPicPr>
          <p:nvPr/>
        </p:nvPicPr>
        <p:blipFill>
          <a:blip r:embed="rId2" cstate="print"/>
          <a:srcRect/>
          <a:stretch>
            <a:fillRect/>
          </a:stretch>
        </p:blipFill>
        <p:spPr bwMode="auto">
          <a:xfrm>
            <a:off x="990600" y="971550"/>
            <a:ext cx="7180750" cy="380047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ELEMENT NODE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object returned from .</a:t>
            </a:r>
            <a:r>
              <a:rPr lang="en-US" sz="2000" dirty="0" err="1" smtClean="0">
                <a:solidFill>
                  <a:schemeClr val="tx1">
                    <a:lumMod val="65000"/>
                    <a:lumOff val="35000"/>
                  </a:schemeClr>
                </a:solidFill>
                <a:latin typeface="Arial" pitchFamily="34" charset="0"/>
                <a:cs typeface="Arial" pitchFamily="34" charset="0"/>
              </a:rPr>
              <a:t>getElementById</a:t>
            </a:r>
            <a:r>
              <a:rPr lang="en-US" sz="2000" dirty="0" smtClean="0">
                <a:solidFill>
                  <a:schemeClr val="tx1">
                    <a:lumMod val="65000"/>
                    <a:lumOff val="35000"/>
                  </a:schemeClr>
                </a:solidFill>
                <a:latin typeface="Arial" pitchFamily="34" charset="0"/>
                <a:cs typeface="Arial" pitchFamily="34" charset="0"/>
              </a:rPr>
              <a:t>() is an element node object.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node object includes the content wrapped around the &lt;&gt; and &lt;/&gt; tags.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ELEMENT NODE 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752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node object contains several properties that can be accessed.</a:t>
            </a:r>
          </a:p>
        </p:txBody>
      </p:sp>
      <p:pic>
        <p:nvPicPr>
          <p:cNvPr id="2" name="Picture 2"/>
          <p:cNvPicPr>
            <a:picLocks noChangeAspect="1" noChangeArrowheads="1"/>
          </p:cNvPicPr>
          <p:nvPr/>
        </p:nvPicPr>
        <p:blipFill>
          <a:blip r:embed="rId2" cstate="print"/>
          <a:srcRect/>
          <a:stretch>
            <a:fillRect/>
          </a:stretch>
        </p:blipFill>
        <p:spPr bwMode="auto">
          <a:xfrm>
            <a:off x="1371600" y="1733550"/>
            <a:ext cx="5943600" cy="2655651"/>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1853</TotalTime>
  <Words>4727</Words>
  <Application>Microsoft Office PowerPoint</Application>
  <PresentationFormat>On-screen Show (16:9)</PresentationFormat>
  <Paragraphs>455</Paragraphs>
  <Slides>147</Slides>
  <Notes>19</Notes>
  <HiddenSlides>0</HiddenSlides>
  <MMClips>0</MMClips>
  <ScaleCrop>false</ScaleCrop>
  <HeadingPairs>
    <vt:vector size="4" baseType="variant">
      <vt:variant>
        <vt:lpstr>Theme</vt:lpstr>
      </vt:variant>
      <vt:variant>
        <vt:i4>1</vt:i4>
      </vt:variant>
      <vt:variant>
        <vt:lpstr>Slide Titles</vt:lpstr>
      </vt:variant>
      <vt:variant>
        <vt:i4>147</vt:i4>
      </vt:variant>
    </vt:vector>
  </HeadingPairs>
  <TitlesOfParts>
    <vt:vector size="148" baseType="lpstr">
      <vt:lpstr>Office Theme</vt:lpstr>
      <vt:lpstr>JAVASCRIPT</vt:lpstr>
      <vt:lpstr>Slide 2</vt:lpstr>
      <vt:lpstr>OVERVIEW</vt:lpstr>
      <vt:lpstr>OVERVIEW</vt:lpstr>
      <vt:lpstr>BACKGROUND</vt:lpstr>
      <vt:lpstr>Slide 6</vt:lpstr>
      <vt:lpstr>Slide 7</vt:lpstr>
      <vt:lpstr>HISTORY</vt:lpstr>
      <vt:lpstr>CLIENT-SIDE SCRIPTING PROS</vt:lpstr>
      <vt:lpstr>CLIENT-SIDE SCRIPTING CONS</vt:lpstr>
      <vt:lpstr>LOCATIONS</vt:lpstr>
      <vt:lpstr>INLINE</vt:lpstr>
      <vt:lpstr>EMBEDDED</vt:lpstr>
      <vt:lpstr>EXTERNAL</vt:lpstr>
      <vt:lpstr>COMMENTS</vt:lpstr>
      <vt:lpstr>VARIABLES</vt:lpstr>
      <vt:lpstr>VARIABLES</vt:lpstr>
      <vt:lpstr>VARIABLES</vt:lpstr>
      <vt:lpstr>VARIABLES</vt:lpstr>
      <vt:lpstr>SCOPE</vt:lpstr>
      <vt:lpstr>VARIABLES</vt:lpstr>
      <vt:lpstr>VARIABLE GROUPING</vt:lpstr>
      <vt:lpstr>VARIABLE SYNTAX</vt:lpstr>
      <vt:lpstr>VARIABLE NOMENCLATURE LIMITATIONS</vt:lpstr>
      <vt:lpstr>RESERVED WORDS  DON’T USE AS VARIABLE NAMES</vt:lpstr>
      <vt:lpstr>VARIABLE NOMENCLATURE BEST PRACTICES</vt:lpstr>
      <vt:lpstr>HOISTING</vt:lpstr>
      <vt:lpstr>NULL + UNDEFINED + NAN</vt:lpstr>
      <vt:lpstr>TYPEOF</vt:lpstr>
      <vt:lpstr>ISNAN</vt:lpstr>
      <vt:lpstr>TRUTHY / FALSY</vt:lpstr>
      <vt:lpstr>TRUTHY / FALSY</vt:lpstr>
      <vt:lpstr>STRINGS</vt:lpstr>
      <vt:lpstr>STRINGS</vt:lpstr>
      <vt:lpstr>STRINGS</vt:lpstr>
      <vt:lpstr>STRING CONCATENATION</vt:lpstr>
      <vt:lpstr>STRING METHODS</vt:lpstr>
      <vt:lpstr>NUMBERS</vt:lpstr>
      <vt:lpstr>NUMBERS</vt:lpstr>
      <vt:lpstr>NUMBERS</vt:lpstr>
      <vt:lpstr>ARITHMETIC</vt:lpstr>
      <vt:lpstr>ASSIGNMENT</vt:lpstr>
      <vt:lpstr>OBJECTS</vt:lpstr>
      <vt:lpstr>OBJECT ORIENTED PROGRAMMING</vt:lpstr>
      <vt:lpstr>JSON</vt:lpstr>
      <vt:lpstr>INITS</vt:lpstr>
      <vt:lpstr>PROPERTIES</vt:lpstr>
      <vt:lpstr>METHODS</vt:lpstr>
      <vt:lpstr>DOCUMENT OBJECT MODEL(DOM)</vt:lpstr>
      <vt:lpstr>DOCUMENT OBJECT MODEL(DOM)</vt:lpstr>
      <vt:lpstr>DOCUMENT OBJECT</vt:lpstr>
      <vt:lpstr>BROWSER OBJECT MODEL(BOM)</vt:lpstr>
      <vt:lpstr>ARRAYS</vt:lpstr>
      <vt:lpstr>ARRAYS</vt:lpstr>
      <vt:lpstr>ARRAYS</vt:lpstr>
      <vt:lpstr>ARRAYS</vt:lpstr>
      <vt:lpstr>ARRAYS</vt:lpstr>
      <vt:lpstr>Slide 58</vt:lpstr>
      <vt:lpstr>ARRAY METHODS</vt:lpstr>
      <vt:lpstr>COPYING ARRAYS</vt:lpstr>
      <vt:lpstr>RANDOM</vt:lpstr>
      <vt:lpstr>MATH</vt:lpstr>
      <vt:lpstr>THE … SPREAD OPERATOR</vt:lpstr>
      <vt:lpstr>DATES</vt:lpstr>
      <vt:lpstr>DATES</vt:lpstr>
      <vt:lpstr>DATES</vt:lpstr>
      <vt:lpstr>CONDITIONALS</vt:lpstr>
      <vt:lpstr>CONDITIONAL ASSIGNMENTS</vt:lpstr>
      <vt:lpstr>OPTIONAL CHAINING</vt:lpstr>
      <vt:lpstr>TOGGLE SYNTAX</vt:lpstr>
      <vt:lpstr>== VS ===</vt:lpstr>
      <vt:lpstr>COMPARISON OPERATORS</vt:lpstr>
      <vt:lpstr>CONDITIONALS</vt:lpstr>
      <vt:lpstr>SHORT CIRCUIT</vt:lpstr>
      <vt:lpstr>CONDITIONAL  TYPES</vt:lpstr>
      <vt:lpstr>TERNARIES</vt:lpstr>
      <vt:lpstr>IF-ELSE STATEMENTS</vt:lpstr>
      <vt:lpstr>SWITCH STATEMENT</vt:lpstr>
      <vt:lpstr>LOOPS</vt:lpstr>
      <vt:lpstr>FOR LOOPS</vt:lpstr>
      <vt:lpstr>WHILE LOOPS</vt:lpstr>
      <vt:lpstr>FUNCTIONS</vt:lpstr>
      <vt:lpstr>FUNCTIONS</vt:lpstr>
      <vt:lpstr>CALLBACK FUNCTIONS</vt:lpstr>
      <vt:lpstr>ARROW NOTATION</vt:lpstr>
      <vt:lpstr>GENERATORS</vt:lpstr>
      <vt:lpstr>CLOSURES</vt:lpstr>
      <vt:lpstr>EVALS</vt:lpstr>
      <vt:lpstr>REGEX</vt:lpstr>
      <vt:lpstr>REGEX TESTING</vt:lpstr>
      <vt:lpstr>REGEX MODIFIERS</vt:lpstr>
      <vt:lpstr>ALERTS AND CONFIRMS</vt:lpstr>
      <vt:lpstr>DOM</vt:lpstr>
      <vt:lpstr>NODES</vt:lpstr>
      <vt:lpstr>NODES</vt:lpstr>
      <vt:lpstr>DOM ACCESS</vt:lpstr>
      <vt:lpstr>DOM ACCESS</vt:lpstr>
      <vt:lpstr>ELEMENT NODE OBJECT</vt:lpstr>
      <vt:lpstr>ELEMENT NODE OBJECT</vt:lpstr>
      <vt:lpstr>ELEMENT NODE OBJECT</vt:lpstr>
      <vt:lpstr>ELEMENT NODE OBJECT</vt:lpstr>
      <vt:lpstr>DOM CONTENT MODS</vt:lpstr>
      <vt:lpstr>DOM NODE MODS</vt:lpstr>
      <vt:lpstr>DOM STYLE MODS</vt:lpstr>
      <vt:lpstr>EVENTS</vt:lpstr>
      <vt:lpstr>EVENTS</vt:lpstr>
      <vt:lpstr>HOOKS</vt:lpstr>
      <vt:lpstr>LISTENERS</vt:lpstr>
      <vt:lpstr>LISTENERS</vt:lpstr>
      <vt:lpstr>EVENT BUBBLING</vt:lpstr>
      <vt:lpstr>EVENT BUBBLING</vt:lpstr>
      <vt:lpstr>EVENT OBJECT</vt:lpstr>
      <vt:lpstr>EVENT OBJECT</vt:lpstr>
      <vt:lpstr>MOUSE EVENTS</vt:lpstr>
      <vt:lpstr>KEYBOARD EVENTS</vt:lpstr>
      <vt:lpstr>Slide 116</vt:lpstr>
      <vt:lpstr>KEYBOARD EVENT EXAMPLE</vt:lpstr>
      <vt:lpstr>FORM EVENTS</vt:lpstr>
      <vt:lpstr>FORM EVENT EXAMPLE</vt:lpstr>
      <vt:lpstr>FRAME EVENTS</vt:lpstr>
      <vt:lpstr>FRAME EVENT EXAMPLE</vt:lpstr>
      <vt:lpstr>EVENT COMPATIBILITY</vt:lpstr>
      <vt:lpstr>CLASSES</vt:lpstr>
      <vt:lpstr>CLASS CONSTRUCTORS</vt:lpstr>
      <vt:lpstr>CLASS PROTOTYPES</vt:lpstr>
      <vt:lpstr>‘THIS’ NOTATION</vt:lpstr>
      <vt:lpstr>SEQUENCING</vt:lpstr>
      <vt:lpstr>PROMISES</vt:lpstr>
      <vt:lpstr>ASYNC / AWAIT</vt:lpstr>
      <vt:lpstr>TIMEOUTS</vt:lpstr>
      <vt:lpstr>OTHER</vt:lpstr>
      <vt:lpstr>SERIALIZE</vt:lpstr>
      <vt:lpstr>STRINGIFY</vt:lpstr>
      <vt:lpstr>JAVASCRIPT ETIQUETTE</vt:lpstr>
      <vt:lpstr>FLASH</vt:lpstr>
      <vt:lpstr>FLASH</vt:lpstr>
      <vt:lpstr>AJAX</vt:lpstr>
      <vt:lpstr>AJAX</vt:lpstr>
      <vt:lpstr>SYNCHRONOUS</vt:lpstr>
      <vt:lpstr>ASYNCHRONOUS</vt:lpstr>
      <vt:lpstr>AJAX</vt:lpstr>
      <vt:lpstr>STANDARD HTTP VS AJAX</vt:lpstr>
      <vt:lpstr>LAYERS</vt:lpstr>
      <vt:lpstr>EXERCISES</vt:lpstr>
      <vt:lpstr>STRING METHODS/DATES</vt:lpstr>
      <vt:lpstr>DATA MANIPULATION</vt:lpstr>
      <vt:lpstr>ARRAY ALGORITHMS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591</cp:revision>
  <dcterms:created xsi:type="dcterms:W3CDTF">2018-08-06T22:35:07Z</dcterms:created>
  <dcterms:modified xsi:type="dcterms:W3CDTF">2022-10-04T16:08:22Z</dcterms:modified>
</cp:coreProperties>
</file>